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6" r:id="rId1"/>
    <p:sldMasterId id="2147483650" r:id="rId2"/>
    <p:sldMasterId id="2147483658" r:id="rId3"/>
  </p:sldMasterIdLst>
  <p:notesMasterIdLst>
    <p:notesMasterId r:id="rId18"/>
  </p:notesMasterIdLst>
  <p:handoutMasterIdLst>
    <p:handoutMasterId r:id="rId19"/>
  </p:handoutMasterIdLst>
  <p:sldIdLst>
    <p:sldId id="256" r:id="rId4"/>
    <p:sldId id="257" r:id="rId5"/>
    <p:sldId id="332" r:id="rId6"/>
    <p:sldId id="334" r:id="rId7"/>
    <p:sldId id="374" r:id="rId8"/>
    <p:sldId id="375" r:id="rId9"/>
    <p:sldId id="377" r:id="rId10"/>
    <p:sldId id="378" r:id="rId11"/>
    <p:sldId id="369" r:id="rId12"/>
    <p:sldId id="365" r:id="rId13"/>
    <p:sldId id="376" r:id="rId14"/>
    <p:sldId id="360" r:id="rId15"/>
    <p:sldId id="373" r:id="rId16"/>
    <p:sldId id="329" r:id="rId17"/>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C5EDF4-C545-664A-A10E-4FC52371987D}">
          <p14:sldIdLst>
            <p14:sldId id="256"/>
            <p14:sldId id="257"/>
            <p14:sldId id="332"/>
            <p14:sldId id="334"/>
            <p14:sldId id="374"/>
            <p14:sldId id="375"/>
            <p14:sldId id="377"/>
            <p14:sldId id="378"/>
            <p14:sldId id="369"/>
            <p14:sldId id="365"/>
            <p14:sldId id="376"/>
            <p14:sldId id="360"/>
            <p14:sldId id="373"/>
            <p14:sldId id="329"/>
          </p14:sldIdLst>
        </p14:section>
      </p14:sectionLst>
    </p:ex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 Davis" initials="JD" lastIdx="5" clrIdx="0">
    <p:extLst>
      <p:ext uri="{19B8F6BF-5375-455C-9EA6-DF929625EA0E}">
        <p15:presenceInfo xmlns:p15="http://schemas.microsoft.com/office/powerpoint/2012/main" userId="S-1-5-21-1876808186-3675847616-1704270003-57297" providerId="AD"/>
      </p:ext>
    </p:extLst>
  </p:cmAuthor>
  <p:cmAuthor id="2" name="Ryan High" initials="RH" lastIdx="3" clrIdx="1">
    <p:extLst>
      <p:ext uri="{19B8F6BF-5375-455C-9EA6-DF929625EA0E}">
        <p15:presenceInfo xmlns:p15="http://schemas.microsoft.com/office/powerpoint/2012/main" userId="S-1-5-21-1876808186-3675847616-1704270003-64533" providerId="AD"/>
      </p:ext>
    </p:extLst>
  </p:cmAuthor>
  <p:cmAuthor id="3" name="Heather Korbulic" initials="HK" lastIdx="2" clrIdx="2">
    <p:extLst>
      <p:ext uri="{19B8F6BF-5375-455C-9EA6-DF929625EA0E}">
        <p15:presenceInfo xmlns:p15="http://schemas.microsoft.com/office/powerpoint/2012/main" userId="S-1-5-21-1876808186-3675847616-1704270003-57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C88"/>
    <a:srgbClr val="13A0E5"/>
    <a:srgbClr val="3C3C3B"/>
    <a:srgbClr val="87AC35"/>
    <a:srgbClr val="980071"/>
    <a:srgbClr val="8DB236"/>
    <a:srgbClr val="97B433"/>
    <a:srgbClr val="6BA749"/>
    <a:srgbClr val="5EAB41"/>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9" autoAdjust="0"/>
    <p:restoredTop sz="87345" autoAdjust="0"/>
  </p:normalViewPr>
  <p:slideViewPr>
    <p:cSldViewPr snapToObjects="1">
      <p:cViewPr varScale="1">
        <p:scale>
          <a:sx n="96" d="100"/>
          <a:sy n="96" d="100"/>
        </p:scale>
        <p:origin x="576" y="78"/>
      </p:cViewPr>
      <p:guideLst>
        <p:guide orient="horz" pos="2208"/>
        <p:guide pos="2880"/>
      </p:guideLst>
    </p:cSldViewPr>
  </p:slideViewPr>
  <p:outlineViewPr>
    <p:cViewPr>
      <p:scale>
        <a:sx n="33" d="100"/>
        <a:sy n="33" d="100"/>
      </p:scale>
      <p:origin x="0" y="1062"/>
    </p:cViewPr>
  </p:outlineViewPr>
  <p:notesTextViewPr>
    <p:cViewPr>
      <p:scale>
        <a:sx n="100" d="100"/>
        <a:sy n="100" d="100"/>
      </p:scale>
      <p:origin x="0" y="0"/>
    </p:cViewPr>
  </p:notesTextViewPr>
  <p:notesViewPr>
    <p:cSldViewPr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00B07BA-572A-5547-AA77-E3EDE7DC7657}" type="datetimeFigureOut">
              <a:rPr lang="en-US" smtClean="0"/>
              <a:pPr/>
              <a:t>8/27/2019</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BF11F46-1EB6-E04B-9C40-41A6AB48B2C2}" type="slidenum">
              <a:rPr lang="en-US" smtClean="0"/>
              <a:pPr/>
              <a:t>‹#›</a:t>
            </a:fld>
            <a:endParaRPr lang="en-US" dirty="0"/>
          </a:p>
        </p:txBody>
      </p:sp>
    </p:spTree>
    <p:extLst>
      <p:ext uri="{BB962C8B-B14F-4D97-AF65-F5344CB8AC3E}">
        <p14:creationId xmlns:p14="http://schemas.microsoft.com/office/powerpoint/2010/main" val="3456077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3BCE619-6C75-914A-A22C-F746820927FF}" type="datetimeFigureOut">
              <a:rPr lang="en-US" smtClean="0"/>
              <a:pPr/>
              <a:t>8/27/2019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FB98FC3-3FB6-F541-ADD3-FF57680A2528}" type="slidenum">
              <a:rPr lang="en-US" smtClean="0"/>
              <a:pPr/>
              <a:t>‹#›</a:t>
            </a:fld>
            <a:endParaRPr lang="en-US" dirty="0"/>
          </a:p>
        </p:txBody>
      </p:sp>
    </p:spTree>
    <p:extLst>
      <p:ext uri="{BB962C8B-B14F-4D97-AF65-F5344CB8AC3E}">
        <p14:creationId xmlns:p14="http://schemas.microsoft.com/office/powerpoint/2010/main" val="32024241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a:t>
            </a:fld>
            <a:endParaRPr lang="en-US" dirty="0"/>
          </a:p>
        </p:txBody>
      </p:sp>
    </p:spTree>
    <p:extLst>
      <p:ext uri="{BB962C8B-B14F-4D97-AF65-F5344CB8AC3E}">
        <p14:creationId xmlns:p14="http://schemas.microsoft.com/office/powerpoint/2010/main" val="217913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13</a:t>
            </a:fld>
            <a:endParaRPr lang="en-US" dirty="0"/>
          </a:p>
        </p:txBody>
      </p:sp>
    </p:spTree>
    <p:extLst>
      <p:ext uri="{BB962C8B-B14F-4D97-AF65-F5344CB8AC3E}">
        <p14:creationId xmlns:p14="http://schemas.microsoft.com/office/powerpoint/2010/main" val="2074747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0543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2</a:t>
            </a:fld>
            <a:endParaRPr lang="en-US" dirty="0"/>
          </a:p>
        </p:txBody>
      </p:sp>
    </p:spTree>
    <p:extLst>
      <p:ext uri="{BB962C8B-B14F-4D97-AF65-F5344CB8AC3E}">
        <p14:creationId xmlns:p14="http://schemas.microsoft.com/office/powerpoint/2010/main" val="714180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3</a:t>
            </a:fld>
            <a:endParaRPr lang="en-US" dirty="0"/>
          </a:p>
        </p:txBody>
      </p:sp>
    </p:spTree>
    <p:extLst>
      <p:ext uri="{BB962C8B-B14F-4D97-AF65-F5344CB8AC3E}">
        <p14:creationId xmlns:p14="http://schemas.microsoft.com/office/powerpoint/2010/main" val="384300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4</a:t>
            </a:fld>
            <a:endParaRPr lang="en-US" dirty="0"/>
          </a:p>
        </p:txBody>
      </p:sp>
    </p:spTree>
    <p:extLst>
      <p:ext uri="{BB962C8B-B14F-4D97-AF65-F5344CB8AC3E}">
        <p14:creationId xmlns:p14="http://schemas.microsoft.com/office/powerpoint/2010/main" val="30328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6</a:t>
            </a:fld>
            <a:endParaRPr lang="en-US" dirty="0"/>
          </a:p>
        </p:txBody>
      </p:sp>
    </p:spTree>
    <p:extLst>
      <p:ext uri="{BB962C8B-B14F-4D97-AF65-F5344CB8AC3E}">
        <p14:creationId xmlns:p14="http://schemas.microsoft.com/office/powerpoint/2010/main" val="160041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7</a:t>
            </a:fld>
            <a:endParaRPr lang="en-US" dirty="0"/>
          </a:p>
        </p:txBody>
      </p:sp>
    </p:spTree>
    <p:extLst>
      <p:ext uri="{BB962C8B-B14F-4D97-AF65-F5344CB8AC3E}">
        <p14:creationId xmlns:p14="http://schemas.microsoft.com/office/powerpoint/2010/main" val="317242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8</a:t>
            </a:fld>
            <a:endParaRPr lang="en-US" dirty="0"/>
          </a:p>
        </p:txBody>
      </p:sp>
    </p:spTree>
    <p:extLst>
      <p:ext uri="{BB962C8B-B14F-4D97-AF65-F5344CB8AC3E}">
        <p14:creationId xmlns:p14="http://schemas.microsoft.com/office/powerpoint/2010/main" val="2327595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9</a:t>
            </a:fld>
            <a:endParaRPr lang="en-US" dirty="0"/>
          </a:p>
        </p:txBody>
      </p:sp>
    </p:spTree>
    <p:extLst>
      <p:ext uri="{BB962C8B-B14F-4D97-AF65-F5344CB8AC3E}">
        <p14:creationId xmlns:p14="http://schemas.microsoft.com/office/powerpoint/2010/main" val="1416438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B98FC3-3FB6-F541-ADD3-FF57680A2528}" type="slidenum">
              <a:rPr lang="en-US" smtClean="0"/>
              <a:pPr/>
              <a:t>12</a:t>
            </a:fld>
            <a:endParaRPr lang="en-US" dirty="0"/>
          </a:p>
        </p:txBody>
      </p:sp>
    </p:spTree>
    <p:extLst>
      <p:ext uri="{BB962C8B-B14F-4D97-AF65-F5344CB8AC3E}">
        <p14:creationId xmlns:p14="http://schemas.microsoft.com/office/powerpoint/2010/main" val="2101473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3316941" y="1694523"/>
            <a:ext cx="4984850" cy="794047"/>
          </a:xfrm>
          <a:prstGeom prst="rect">
            <a:avLst/>
          </a:prstGeom>
          <a:noFill/>
        </p:spPr>
        <p:txBody>
          <a:bodyPr vert="horz" lIns="91440" tIns="45720" rIns="91440" bIns="45720" rtlCol="0" anchor="t" anchorCtr="0">
            <a:normAutofit/>
          </a:bodyPr>
          <a:lstStyle>
            <a:lvl1pPr algn="r">
              <a:defRPr b="0" i="0" baseline="0">
                <a:solidFill>
                  <a:srgbClr val="980071"/>
                </a:solidFill>
                <a:latin typeface="WhitneyHTF-SemiBold"/>
                <a:cs typeface="WhitneyHTF-SemiBold"/>
              </a:defRPr>
            </a:lvl1pPr>
          </a:lstStyle>
          <a:p>
            <a:r>
              <a:rPr lang="en-US" dirty="0" smtClean="0"/>
              <a:t>Presentation Name</a:t>
            </a:r>
            <a:endParaRPr lang="en-US" dirty="0"/>
          </a:p>
        </p:txBody>
      </p:sp>
      <p:pic>
        <p:nvPicPr>
          <p:cNvPr id="6" name="Picture 5" descr="13SSH012_English_NoTag_RGB_Lar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7191" y="4829685"/>
            <a:ext cx="2874600" cy="1027483"/>
          </a:xfrm>
          <a:prstGeom prst="rect">
            <a:avLst/>
          </a:prstGeom>
        </p:spPr>
      </p:pic>
      <p:sp>
        <p:nvSpPr>
          <p:cNvPr id="16" name="Subtitle 2"/>
          <p:cNvSpPr>
            <a:spLocks noGrp="1"/>
          </p:cNvSpPr>
          <p:nvPr>
            <p:ph type="subTitle" idx="1" hasCustomPrompt="1"/>
          </p:nvPr>
        </p:nvSpPr>
        <p:spPr>
          <a:xfrm>
            <a:off x="3884706" y="3394635"/>
            <a:ext cx="4417085" cy="625205"/>
          </a:xfrm>
          <a:prstGeom prst="rect">
            <a:avLst/>
          </a:prstGeom>
        </p:spPr>
        <p:txBody>
          <a:bodyPr/>
          <a:lstStyle>
            <a:lvl1pPr marL="0" indent="0" algn="r">
              <a:buNone/>
              <a:defRPr sz="26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sp>
        <p:nvSpPr>
          <p:cNvPr id="20" name="Text Placeholder 19"/>
          <p:cNvSpPr>
            <a:spLocks noGrp="1"/>
          </p:cNvSpPr>
          <p:nvPr>
            <p:ph type="body" sz="quarter" idx="10" hasCustomPrompt="1"/>
          </p:nvPr>
        </p:nvSpPr>
        <p:spPr>
          <a:xfrm>
            <a:off x="3779838" y="2644775"/>
            <a:ext cx="4521200" cy="749300"/>
          </a:xfrm>
          <a:prstGeom prst="rect">
            <a:avLst/>
          </a:prstGeom>
        </p:spPr>
        <p:txBody>
          <a:bodyPr vert="horz"/>
          <a:lstStyle>
            <a:lvl1pPr marL="0" indent="0" algn="r">
              <a:buNone/>
              <a:defRPr sz="2600" b="0" i="0" baseline="0">
                <a:solidFill>
                  <a:srgbClr val="3C3C3B"/>
                </a:solidFill>
                <a:latin typeface="WhitneyHTF-Book"/>
                <a:cs typeface="WhitneyHTF-Book"/>
              </a:defRPr>
            </a:lvl1pPr>
          </a:lstStyle>
          <a:p>
            <a:pPr lvl="0"/>
            <a:r>
              <a:rPr lang="en-US" b="0" i="0" dirty="0" smtClean="0">
                <a:latin typeface="WhitneyHTF-Book"/>
                <a:cs typeface="WhitneyHTF-Book"/>
              </a:rPr>
              <a:t>Presentation description</a:t>
            </a:r>
            <a:endParaRPr lang="en-US" dirty="0"/>
          </a:p>
        </p:txBody>
      </p:sp>
    </p:spTree>
    <p:extLst>
      <p:ext uri="{BB962C8B-B14F-4D97-AF65-F5344CB8AC3E}">
        <p14:creationId xmlns:p14="http://schemas.microsoft.com/office/powerpoint/2010/main" val="185019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SH Section Slide - Purple">
    <p:spTree>
      <p:nvGrpSpPr>
        <p:cNvPr id="1" name=""/>
        <p:cNvGrpSpPr/>
        <p:nvPr/>
      </p:nvGrpSpPr>
      <p:grpSpPr>
        <a:xfrm>
          <a:off x="0" y="0"/>
          <a:ext cx="0" cy="0"/>
          <a:chOff x="0" y="0"/>
          <a:chExt cx="0" cy="0"/>
        </a:xfrm>
      </p:grpSpPr>
      <p:sp>
        <p:nvSpPr>
          <p:cNvPr id="6" name="Rectangle 5"/>
          <p:cNvSpPr/>
          <p:nvPr userDrawn="1"/>
        </p:nvSpPr>
        <p:spPr>
          <a:xfrm>
            <a:off x="-1" y="0"/>
            <a:ext cx="9144000" cy="6858000"/>
          </a:xfrm>
          <a:prstGeom prst="rect">
            <a:avLst/>
          </a:prstGeom>
          <a:solidFill>
            <a:srgbClr val="950074"/>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7" name="Picture 6" descr="13SSH012_Symbol_WT.eps"/>
          <p:cNvPicPr>
            <a:picLocks noChangeAspect="1"/>
          </p:cNvPicPr>
          <p:nvPr userDrawn="1"/>
        </p:nvPicPr>
        <p:blipFill rotWithShape="1">
          <a:blip r:embed="rId2">
            <a:extLst>
              <a:ext uri="{28A0092B-C50C-407E-A947-70E740481C1C}">
                <a14:useLocalDpi xmlns:a14="http://schemas.microsoft.com/office/drawing/2010/main" val="0"/>
              </a:ext>
            </a:extLst>
          </a:blip>
          <a:srcRect l="72530"/>
          <a:stretch/>
        </p:blipFill>
        <p:spPr>
          <a:xfrm>
            <a:off x="-1" y="462592"/>
            <a:ext cx="1629834" cy="5951461"/>
          </a:xfrm>
          <a:prstGeom prst="rect">
            <a:avLst/>
          </a:prstGeom>
        </p:spPr>
      </p:pic>
      <p:sp>
        <p:nvSpPr>
          <p:cNvPr id="2"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chemeClr val="bg1"/>
                </a:solidFill>
                <a:latin typeface="WhitneyHTF-Bold"/>
                <a:cs typeface="WhitneyHTF-Bold"/>
              </a:defRPr>
            </a:lvl1pPr>
          </a:lstStyle>
          <a:p>
            <a:r>
              <a:rPr lang="en-US" dirty="0" smtClean="0"/>
              <a:t>Section Headline</a:t>
            </a:r>
            <a:endParaRPr lang="en-US" dirty="0"/>
          </a:p>
        </p:txBody>
      </p:sp>
      <p:sp>
        <p:nvSpPr>
          <p:cNvPr id="3"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FFFFFF"/>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section text here</a:t>
            </a:r>
            <a:endParaRPr lang="en-US" dirty="0"/>
          </a:p>
        </p:txBody>
      </p:sp>
    </p:spTree>
    <p:extLst>
      <p:ext uri="{BB962C8B-B14F-4D97-AF65-F5344CB8AC3E}">
        <p14:creationId xmlns:p14="http://schemas.microsoft.com/office/powerpoint/2010/main" val="385936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SH Section Slide - Blue">
    <p:spTree>
      <p:nvGrpSpPr>
        <p:cNvPr id="1" name=""/>
        <p:cNvGrpSpPr/>
        <p:nvPr/>
      </p:nvGrpSpPr>
      <p:grpSpPr>
        <a:xfrm>
          <a:off x="0" y="0"/>
          <a:ext cx="0" cy="0"/>
          <a:chOff x="0" y="0"/>
          <a:chExt cx="0" cy="0"/>
        </a:xfrm>
      </p:grpSpPr>
      <p:sp>
        <p:nvSpPr>
          <p:cNvPr id="4" name="Rectangle 3"/>
          <p:cNvSpPr/>
          <p:nvPr userDrawn="1"/>
        </p:nvSpPr>
        <p:spPr>
          <a:xfrm>
            <a:off x="-1" y="0"/>
            <a:ext cx="9144000" cy="6858000"/>
          </a:xfrm>
          <a:prstGeom prst="rect">
            <a:avLst/>
          </a:prstGeom>
          <a:solidFill>
            <a:srgbClr val="13A0E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5" name="Picture 4" descr="13SSH012_Symbol_WT.eps"/>
          <p:cNvPicPr>
            <a:picLocks noChangeAspect="1"/>
          </p:cNvPicPr>
          <p:nvPr userDrawn="1"/>
        </p:nvPicPr>
        <p:blipFill rotWithShape="1">
          <a:blip r:embed="rId2">
            <a:extLst>
              <a:ext uri="{28A0092B-C50C-407E-A947-70E740481C1C}">
                <a14:useLocalDpi xmlns:a14="http://schemas.microsoft.com/office/drawing/2010/main" val="0"/>
              </a:ext>
            </a:extLst>
          </a:blip>
          <a:srcRect l="72530"/>
          <a:stretch/>
        </p:blipFill>
        <p:spPr>
          <a:xfrm>
            <a:off x="-1" y="462592"/>
            <a:ext cx="1629834" cy="5951461"/>
          </a:xfrm>
          <a:prstGeom prst="rect">
            <a:avLst/>
          </a:prstGeom>
        </p:spPr>
      </p:pic>
      <p:sp>
        <p:nvSpPr>
          <p:cNvPr id="7" name="Title 1"/>
          <p:cNvSpPr>
            <a:spLocks noGrp="1"/>
          </p:cNvSpPr>
          <p:nvPr>
            <p:ph type="ctrTitle" hasCustomPrompt="1"/>
          </p:nvPr>
        </p:nvSpPr>
        <p:spPr>
          <a:xfrm>
            <a:off x="2703689" y="2243312"/>
            <a:ext cx="5080663" cy="720019"/>
          </a:xfrm>
          <a:prstGeom prst="rect">
            <a:avLst/>
          </a:prstGeom>
        </p:spPr>
        <p:txBody>
          <a:bodyPr anchor="t" anchorCtr="0"/>
          <a:lstStyle>
            <a:lvl1pPr algn="l">
              <a:defRPr sz="3800">
                <a:solidFill>
                  <a:schemeClr val="bg1"/>
                </a:solidFill>
                <a:latin typeface="WhitneyHTF-Bold"/>
                <a:cs typeface="WhitneyHTF-Bold"/>
              </a:defRPr>
            </a:lvl1pPr>
          </a:lstStyle>
          <a:p>
            <a:r>
              <a:rPr lang="en-US" dirty="0" smtClean="0"/>
              <a:t>Section Headline</a:t>
            </a:r>
            <a:endParaRPr lang="en-US" dirty="0"/>
          </a:p>
        </p:txBody>
      </p:sp>
      <p:sp>
        <p:nvSpPr>
          <p:cNvPr id="8" name="Subtitle 2"/>
          <p:cNvSpPr>
            <a:spLocks noGrp="1"/>
          </p:cNvSpPr>
          <p:nvPr>
            <p:ph type="subTitle" idx="1" hasCustomPrompt="1"/>
          </p:nvPr>
        </p:nvSpPr>
        <p:spPr>
          <a:xfrm>
            <a:off x="2703689" y="3364088"/>
            <a:ext cx="5080663" cy="2881323"/>
          </a:xfrm>
          <a:prstGeom prst="rect">
            <a:avLst/>
          </a:prstGeom>
        </p:spPr>
        <p:txBody>
          <a:bodyPr/>
          <a:lstStyle>
            <a:lvl1pPr marL="0" indent="0" algn="l">
              <a:buNone/>
              <a:defRPr sz="2400" b="0" i="0" baseline="0">
                <a:solidFill>
                  <a:srgbClr val="FFFFFF"/>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section text here</a:t>
            </a:r>
            <a:endParaRPr lang="en-US" dirty="0"/>
          </a:p>
        </p:txBody>
      </p:sp>
    </p:spTree>
    <p:extLst>
      <p:ext uri="{BB962C8B-B14F-4D97-AF65-F5344CB8AC3E}">
        <p14:creationId xmlns:p14="http://schemas.microsoft.com/office/powerpoint/2010/main" val="156432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SH Section - Purple/Yellow Logo">
    <p:spTree>
      <p:nvGrpSpPr>
        <p:cNvPr id="1" name=""/>
        <p:cNvGrpSpPr/>
        <p:nvPr/>
      </p:nvGrpSpPr>
      <p:grpSpPr>
        <a:xfrm>
          <a:off x="0" y="0"/>
          <a:ext cx="0" cy="0"/>
          <a:chOff x="0" y="0"/>
          <a:chExt cx="0" cy="0"/>
        </a:xfrm>
      </p:grpSpPr>
      <p:pic>
        <p:nvPicPr>
          <p:cNvPr id="3" name="Picture 2" descr="13SSH012_Symbol_RGB_Large.png"/>
          <p:cNvPicPr>
            <a:picLocks noChangeAspect="1"/>
          </p:cNvPicPr>
          <p:nvPr userDrawn="1"/>
        </p:nvPicPr>
        <p:blipFill rotWithShape="1">
          <a:blip r:embed="rId2">
            <a:extLst>
              <a:ext uri="{28A0092B-C50C-407E-A947-70E740481C1C}">
                <a14:useLocalDpi xmlns:a14="http://schemas.microsoft.com/office/drawing/2010/main" val="0"/>
              </a:ext>
            </a:extLst>
          </a:blip>
          <a:srcRect l="71356" t="2314"/>
          <a:stretch/>
        </p:blipFill>
        <p:spPr>
          <a:xfrm>
            <a:off x="-1" y="479777"/>
            <a:ext cx="1778001" cy="6067777"/>
          </a:xfrm>
          <a:prstGeom prst="rect">
            <a:avLst/>
          </a:prstGeom>
        </p:spPr>
      </p:pic>
      <p:sp>
        <p:nvSpPr>
          <p:cNvPr id="8"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smtClean="0"/>
              <a:t>Section Headline</a:t>
            </a:r>
            <a:endParaRPr lang="en-US" dirty="0"/>
          </a:p>
        </p:txBody>
      </p:sp>
      <p:sp>
        <p:nvSpPr>
          <p:cNvPr id="9"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section text here</a:t>
            </a:r>
            <a:endParaRPr lang="en-US" dirty="0"/>
          </a:p>
        </p:txBody>
      </p:sp>
    </p:spTree>
    <p:extLst>
      <p:ext uri="{BB962C8B-B14F-4D97-AF65-F5344CB8AC3E}">
        <p14:creationId xmlns:p14="http://schemas.microsoft.com/office/powerpoint/2010/main" val="3537792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SH Sections - Blue/Green Logo">
    <p:spTree>
      <p:nvGrpSpPr>
        <p:cNvPr id="1" name=""/>
        <p:cNvGrpSpPr/>
        <p:nvPr/>
      </p:nvGrpSpPr>
      <p:grpSpPr>
        <a:xfrm>
          <a:off x="0" y="0"/>
          <a:ext cx="0" cy="0"/>
          <a:chOff x="0" y="0"/>
          <a:chExt cx="0" cy="0"/>
        </a:xfrm>
      </p:grpSpPr>
      <p:pic>
        <p:nvPicPr>
          <p:cNvPr id="3" name="Picture 2" descr="13SSH012_Symbol_RGB_rotate copy.png"/>
          <p:cNvPicPr>
            <a:picLocks noChangeAspect="1"/>
          </p:cNvPicPr>
          <p:nvPr userDrawn="1"/>
        </p:nvPicPr>
        <p:blipFill rotWithShape="1">
          <a:blip r:embed="rId2">
            <a:extLst>
              <a:ext uri="{28A0092B-C50C-407E-A947-70E740481C1C}">
                <a14:useLocalDpi xmlns:a14="http://schemas.microsoft.com/office/drawing/2010/main" val="0"/>
              </a:ext>
            </a:extLst>
          </a:blip>
          <a:srcRect l="71600" t="3237"/>
          <a:stretch/>
        </p:blipFill>
        <p:spPr>
          <a:xfrm>
            <a:off x="-1" y="524933"/>
            <a:ext cx="1777999" cy="6062136"/>
          </a:xfrm>
          <a:prstGeom prst="rect">
            <a:avLst/>
          </a:prstGeom>
        </p:spPr>
      </p:pic>
      <p:sp>
        <p:nvSpPr>
          <p:cNvPr id="6"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rgbClr val="13A0E5"/>
                </a:solidFill>
                <a:latin typeface="WhitneyHTF-Bold"/>
                <a:cs typeface="WhitneyHTF-Bold"/>
              </a:defRPr>
            </a:lvl1pPr>
          </a:lstStyle>
          <a:p>
            <a:r>
              <a:rPr lang="en-US" dirty="0" smtClean="0"/>
              <a:t>Section Headline</a:t>
            </a:r>
            <a:endParaRPr lang="en-US" dirty="0"/>
          </a:p>
        </p:txBody>
      </p:sp>
      <p:sp>
        <p:nvSpPr>
          <p:cNvPr id="7"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section text here</a:t>
            </a:r>
            <a:endParaRPr lang="en-US" dirty="0"/>
          </a:p>
        </p:txBody>
      </p:sp>
    </p:spTree>
    <p:extLst>
      <p:ext uri="{BB962C8B-B14F-4D97-AF65-F5344CB8AC3E}">
        <p14:creationId xmlns:p14="http://schemas.microsoft.com/office/powerpoint/2010/main" val="656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SH Content Slide - block text">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smtClean="0"/>
              <a:t>Slide Title</a:t>
            </a:r>
            <a:endParaRPr lang="en-US" dirty="0"/>
          </a:p>
        </p:txBody>
      </p:sp>
      <p:sp>
        <p:nvSpPr>
          <p:cNvPr id="13" name="Text Placeholder 12"/>
          <p:cNvSpPr>
            <a:spLocks noGrp="1"/>
          </p:cNvSpPr>
          <p:nvPr>
            <p:ph type="body" sz="quarter" idx="10" hasCustomPrompt="1"/>
          </p:nvPr>
        </p:nvSpPr>
        <p:spPr>
          <a:xfrm>
            <a:off x="692150" y="2032000"/>
            <a:ext cx="7251700" cy="2667000"/>
          </a:xfrm>
          <a:prstGeom prst="rect">
            <a:avLst/>
          </a:prstGeom>
        </p:spPr>
        <p:txBody>
          <a:bodyPr vert="horz"/>
          <a:lstStyle>
            <a:lvl1pPr marL="0" indent="0">
              <a:buNone/>
              <a:defRPr sz="2400" b="0" i="0" baseline="0">
                <a:solidFill>
                  <a:srgbClr val="3C3C3B"/>
                </a:solidFill>
                <a:latin typeface="WhitneyHTF-Book"/>
                <a:cs typeface="WhitneyHTF-Book"/>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Click to add text</a:t>
            </a:r>
          </a:p>
        </p:txBody>
      </p:sp>
      <p:sp>
        <p:nvSpPr>
          <p:cNvPr id="2" name="Slide Number Placeholder 1"/>
          <p:cNvSpPr>
            <a:spLocks noGrp="1"/>
          </p:cNvSpPr>
          <p:nvPr>
            <p:ph type="sldNum" sz="quarter" idx="11"/>
          </p:nvPr>
        </p:nvSpPr>
        <p:spPr/>
        <p:txBody>
          <a:bodyPr/>
          <a:lstStyle/>
          <a:p>
            <a:fld id="{800E83E6-DBA4-7D44-BBF0-2626DEAE49B8}" type="slidenum">
              <a:rPr lang="en-US" smtClean="0"/>
              <a:pPr/>
              <a:t>‹#›</a:t>
            </a:fld>
            <a:endParaRPr lang="en-US" dirty="0"/>
          </a:p>
        </p:txBody>
      </p:sp>
    </p:spTree>
    <p:extLst>
      <p:ext uri="{BB962C8B-B14F-4D97-AF65-F5344CB8AC3E}">
        <p14:creationId xmlns:p14="http://schemas.microsoft.com/office/powerpoint/2010/main" val="85896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and photo">
    <p:spTree>
      <p:nvGrpSpPr>
        <p:cNvPr id="1" name=""/>
        <p:cNvGrpSpPr/>
        <p:nvPr/>
      </p:nvGrpSpPr>
      <p:grpSpPr>
        <a:xfrm>
          <a:off x="0" y="0"/>
          <a:ext cx="0" cy="0"/>
          <a:chOff x="0" y="0"/>
          <a:chExt cx="0" cy="0"/>
        </a:xfrm>
      </p:grpSpPr>
      <p:sp>
        <p:nvSpPr>
          <p:cNvPr id="5" name="Text Placeholder 12"/>
          <p:cNvSpPr>
            <a:spLocks noGrp="1"/>
          </p:cNvSpPr>
          <p:nvPr>
            <p:ph type="body" sz="quarter" idx="11" hasCustomPrompt="1"/>
          </p:nvPr>
        </p:nvSpPr>
        <p:spPr>
          <a:xfrm>
            <a:off x="692150" y="2031999"/>
            <a:ext cx="3696406" cy="3132667"/>
          </a:xfrm>
          <a:prstGeom prst="rect">
            <a:avLst/>
          </a:prstGeom>
        </p:spPr>
        <p:txBody>
          <a:bodyPr vert="horz"/>
          <a:lstStyle>
            <a:lvl1pPr marL="0" indent="0">
              <a:buNone/>
              <a:defRPr sz="2400" b="0" i="0" baseline="0">
                <a:solidFill>
                  <a:srgbClr val="3C3C3B"/>
                </a:solidFill>
                <a:latin typeface="WhitneyHTF-Book"/>
                <a:cs typeface="WhitneyHTF-Book"/>
              </a:defRPr>
            </a:lvl1pPr>
            <a:lvl2pPr marL="457200" indent="0">
              <a:buFont typeface="Arial"/>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Click to add text</a:t>
            </a:r>
          </a:p>
        </p:txBody>
      </p:sp>
      <p:sp>
        <p:nvSpPr>
          <p:cNvPr id="7" name="Picture Placeholder 6"/>
          <p:cNvSpPr>
            <a:spLocks noGrp="1"/>
          </p:cNvSpPr>
          <p:nvPr>
            <p:ph type="pic" sz="quarter" idx="12"/>
          </p:nvPr>
        </p:nvSpPr>
        <p:spPr>
          <a:xfrm>
            <a:off x="4797425" y="1185863"/>
            <a:ext cx="3668713" cy="3978275"/>
          </a:xfrm>
          <a:prstGeom prst="rect">
            <a:avLst/>
          </a:prstGeom>
        </p:spPr>
        <p:txBody>
          <a:bodyPr vert="horz"/>
          <a:lstStyle>
            <a:lvl1pPr marL="0" indent="0">
              <a:buNone/>
              <a:defRPr b="0" i="0">
                <a:solidFill>
                  <a:srgbClr val="3C3C3B"/>
                </a:solidFill>
                <a:latin typeface="WhitneyHTF-Book"/>
                <a:cs typeface="WhitneyHTF-Book"/>
              </a:defRPr>
            </a:lvl1pPr>
          </a:lstStyle>
          <a:p>
            <a:endParaRPr lang="en-US" dirty="0"/>
          </a:p>
        </p:txBody>
      </p:sp>
      <p:sp>
        <p:nvSpPr>
          <p:cNvPr id="2" name="Slide Number Placeholder 1"/>
          <p:cNvSpPr>
            <a:spLocks noGrp="1"/>
          </p:cNvSpPr>
          <p:nvPr>
            <p:ph type="sldNum" sz="quarter" idx="13"/>
          </p:nvPr>
        </p:nvSpPr>
        <p:spPr/>
        <p:txBody>
          <a:bodyPr/>
          <a:lstStyle/>
          <a:p>
            <a:fld id="{800E83E6-DBA4-7D44-BBF0-2626DEAE49B8}" type="slidenum">
              <a:rPr lang="en-US" smtClean="0"/>
              <a:pPr/>
              <a:t>‹#›</a:t>
            </a:fld>
            <a:endParaRPr lang="en-US" dirty="0"/>
          </a:p>
        </p:txBody>
      </p:sp>
      <p:sp>
        <p:nvSpPr>
          <p:cNvPr id="6"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smtClean="0"/>
              <a:t>Slide Title</a:t>
            </a:r>
            <a:endParaRPr lang="en-US" dirty="0"/>
          </a:p>
        </p:txBody>
      </p:sp>
    </p:spTree>
    <p:extLst>
      <p:ext uri="{BB962C8B-B14F-4D97-AF65-F5344CB8AC3E}">
        <p14:creationId xmlns:p14="http://schemas.microsoft.com/office/powerpoint/2010/main" val="118533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2451" y="2032000"/>
            <a:ext cx="3625549" cy="3287889"/>
          </a:xfrm>
          <a:prstGeom prst="rect">
            <a:avLst/>
          </a:prstGeom>
        </p:spPr>
        <p:txBody>
          <a:bodyPr/>
          <a:lstStyle>
            <a:lvl1pPr marL="342900" indent="-342900">
              <a:buFont typeface="Arial"/>
              <a:buChar char="•"/>
              <a:defRPr sz="2400" b="0" i="0">
                <a:solidFill>
                  <a:srgbClr val="3C3C3B"/>
                </a:solidFill>
                <a:latin typeface="WhitneyHTF-Book"/>
                <a:cs typeface="WhitneyHTF-Book"/>
              </a:defRPr>
            </a:lvl1pPr>
            <a:lvl2pPr marL="800100" indent="-342900">
              <a:buFont typeface="Arial"/>
              <a:buChar char="•"/>
              <a:defRPr sz="2400" b="0" i="0">
                <a:solidFill>
                  <a:srgbClr val="3C3C3B"/>
                </a:solidFill>
                <a:latin typeface="WhitneyHTF-Book"/>
                <a:cs typeface="WhitneyHTF-Book"/>
              </a:defRPr>
            </a:lvl2pPr>
            <a:lvl3pPr marL="1257300" indent="-342900">
              <a:buFont typeface="Arial"/>
              <a:buChar char="•"/>
              <a:defRPr sz="2400" b="0" i="0">
                <a:solidFill>
                  <a:srgbClr val="3C3C3B"/>
                </a:solidFill>
                <a:latin typeface="WhitneyHTF-Book"/>
                <a:cs typeface="WhitneyHTF-Book"/>
              </a:defRPr>
            </a:lvl3pPr>
            <a:lvl4pPr marL="1714500" indent="-342900">
              <a:buFont typeface="Arial"/>
              <a:buChar char="•"/>
              <a:defRPr sz="2400" b="0" i="0">
                <a:solidFill>
                  <a:srgbClr val="3C3C3B"/>
                </a:solidFill>
                <a:latin typeface="WhitneyHTF-Book"/>
                <a:cs typeface="WhitneyHTF-Book"/>
              </a:defRPr>
            </a:lvl4pPr>
            <a:lvl5pPr marL="2171700" indent="-342900">
              <a:buFont typeface="Arial"/>
              <a:buChar char="•"/>
              <a:defRPr sz="2400" b="0" i="0">
                <a:solidFill>
                  <a:srgbClr val="3C3C3B"/>
                </a:solidFill>
                <a:latin typeface="WhitneyHTF-Book"/>
                <a:cs typeface="WhitneyHTF-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3"/>
          </p:nvPr>
        </p:nvSpPr>
        <p:spPr>
          <a:xfrm>
            <a:off x="4841118" y="2032000"/>
            <a:ext cx="3625549" cy="3287889"/>
          </a:xfrm>
          <a:prstGeom prst="rect">
            <a:avLst/>
          </a:prstGeom>
        </p:spPr>
        <p:txBody>
          <a:bodyPr/>
          <a:lstStyle>
            <a:lvl1pPr marL="342900" indent="-342900">
              <a:buFont typeface="Arial"/>
              <a:buChar char="•"/>
              <a:defRPr sz="2400" b="0" i="0">
                <a:solidFill>
                  <a:srgbClr val="3C3C3B"/>
                </a:solidFill>
                <a:latin typeface="WhitneyHTF-Book"/>
                <a:cs typeface="WhitneyHTF-Book"/>
              </a:defRPr>
            </a:lvl1pPr>
            <a:lvl2pPr marL="800100" indent="-342900">
              <a:buFont typeface="Arial"/>
              <a:buChar char="•"/>
              <a:defRPr sz="2400" b="0" i="0">
                <a:solidFill>
                  <a:srgbClr val="3C3C3B"/>
                </a:solidFill>
                <a:latin typeface="WhitneyHTF-Book"/>
                <a:cs typeface="WhitneyHTF-Book"/>
              </a:defRPr>
            </a:lvl2pPr>
            <a:lvl3pPr marL="1257300" indent="-342900">
              <a:buFont typeface="Arial"/>
              <a:buChar char="•"/>
              <a:defRPr sz="2400" b="0" i="0">
                <a:solidFill>
                  <a:srgbClr val="3C3C3B"/>
                </a:solidFill>
                <a:latin typeface="WhitneyHTF-Book"/>
                <a:cs typeface="WhitneyHTF-Book"/>
              </a:defRPr>
            </a:lvl3pPr>
            <a:lvl4pPr marL="1714500" indent="-342900">
              <a:buFont typeface="Arial"/>
              <a:buChar char="•"/>
              <a:defRPr sz="2400" b="0" i="0">
                <a:solidFill>
                  <a:srgbClr val="3C3C3B"/>
                </a:solidFill>
                <a:latin typeface="WhitneyHTF-Book"/>
                <a:cs typeface="WhitneyHTF-Book"/>
              </a:defRPr>
            </a:lvl4pPr>
            <a:lvl5pPr marL="2171700" indent="-342900">
              <a:buFont typeface="Arial"/>
              <a:buChar char="•"/>
              <a:defRPr sz="2400" b="0" i="0">
                <a:solidFill>
                  <a:srgbClr val="3C3C3B"/>
                </a:solidFill>
                <a:latin typeface="WhitneyHTF-Book"/>
                <a:cs typeface="WhitneyHTF-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4"/>
          </p:nvPr>
        </p:nvSpPr>
        <p:spPr/>
        <p:txBody>
          <a:bodyPr/>
          <a:lstStyle/>
          <a:p>
            <a:fld id="{800E83E6-DBA4-7D44-BBF0-2626DEAE49B8}" type="slidenum">
              <a:rPr lang="en-US" smtClean="0"/>
              <a:pPr/>
              <a:t>‹#›</a:t>
            </a:fld>
            <a:endParaRPr lang="en-US" dirty="0"/>
          </a:p>
        </p:txBody>
      </p:sp>
      <p:sp>
        <p:nvSpPr>
          <p:cNvPr id="6" name="Title 1"/>
          <p:cNvSpPr>
            <a:spLocks noGrp="1"/>
          </p:cNvSpPr>
          <p:nvPr>
            <p:ph type="ctrTitle" hasCustomPrompt="1"/>
          </p:nvPr>
        </p:nvSpPr>
        <p:spPr>
          <a:xfrm>
            <a:off x="692150" y="1068385"/>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smtClean="0"/>
              <a:t>Slide Title</a:t>
            </a:r>
            <a:endParaRPr lang="en-US" dirty="0"/>
          </a:p>
        </p:txBody>
      </p:sp>
    </p:spTree>
    <p:extLst>
      <p:ext uri="{BB962C8B-B14F-4D97-AF65-F5344CB8AC3E}">
        <p14:creationId xmlns:p14="http://schemas.microsoft.com/office/powerpoint/2010/main" val="7179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SH Section - Purple/Yellow Logo">
    <p:spTree>
      <p:nvGrpSpPr>
        <p:cNvPr id="1" name=""/>
        <p:cNvGrpSpPr/>
        <p:nvPr/>
      </p:nvGrpSpPr>
      <p:grpSpPr>
        <a:xfrm>
          <a:off x="0" y="0"/>
          <a:ext cx="0" cy="0"/>
          <a:chOff x="0" y="0"/>
          <a:chExt cx="0" cy="0"/>
        </a:xfrm>
      </p:grpSpPr>
      <p:pic>
        <p:nvPicPr>
          <p:cNvPr id="3" name="Picture 2" descr="13SSH012_Symbol_RGB_Large.png"/>
          <p:cNvPicPr>
            <a:picLocks noChangeAspect="1"/>
          </p:cNvPicPr>
          <p:nvPr userDrawn="1"/>
        </p:nvPicPr>
        <p:blipFill rotWithShape="1">
          <a:blip r:embed="rId2">
            <a:extLst>
              <a:ext uri="{28A0092B-C50C-407E-A947-70E740481C1C}">
                <a14:useLocalDpi xmlns:a14="http://schemas.microsoft.com/office/drawing/2010/main" val="0"/>
              </a:ext>
            </a:extLst>
          </a:blip>
          <a:srcRect l="71356" t="2314"/>
          <a:stretch/>
        </p:blipFill>
        <p:spPr>
          <a:xfrm>
            <a:off x="-1" y="479777"/>
            <a:ext cx="1778001" cy="6067777"/>
          </a:xfrm>
          <a:prstGeom prst="rect">
            <a:avLst/>
          </a:prstGeom>
        </p:spPr>
      </p:pic>
      <p:sp>
        <p:nvSpPr>
          <p:cNvPr id="8" name="Title 1"/>
          <p:cNvSpPr>
            <a:spLocks noGrp="1"/>
          </p:cNvSpPr>
          <p:nvPr>
            <p:ph type="ctrTitle" hasCustomPrompt="1"/>
          </p:nvPr>
        </p:nvSpPr>
        <p:spPr>
          <a:xfrm>
            <a:off x="2703689" y="2243312"/>
            <a:ext cx="5185252" cy="720019"/>
          </a:xfrm>
          <a:prstGeom prst="rect">
            <a:avLst/>
          </a:prstGeom>
        </p:spPr>
        <p:txBody>
          <a:bodyPr anchor="t" anchorCtr="0"/>
          <a:lstStyle>
            <a:lvl1pPr algn="l">
              <a:defRPr sz="3800">
                <a:solidFill>
                  <a:srgbClr val="980071"/>
                </a:solidFill>
                <a:latin typeface="WhitneyHTF-Bold"/>
                <a:cs typeface="WhitneyHTF-Bold"/>
              </a:defRPr>
            </a:lvl1pPr>
          </a:lstStyle>
          <a:p>
            <a:r>
              <a:rPr lang="en-US" dirty="0" smtClean="0"/>
              <a:t>Section Headline</a:t>
            </a:r>
            <a:endParaRPr lang="en-US" dirty="0"/>
          </a:p>
        </p:txBody>
      </p:sp>
      <p:sp>
        <p:nvSpPr>
          <p:cNvPr id="9" name="Subtitle 2"/>
          <p:cNvSpPr>
            <a:spLocks noGrp="1"/>
          </p:cNvSpPr>
          <p:nvPr>
            <p:ph type="subTitle" idx="1" hasCustomPrompt="1"/>
          </p:nvPr>
        </p:nvSpPr>
        <p:spPr>
          <a:xfrm>
            <a:off x="2703689" y="3364089"/>
            <a:ext cx="5185252" cy="2358382"/>
          </a:xfrm>
          <a:prstGeom prst="rect">
            <a:avLst/>
          </a:prstGeom>
        </p:spPr>
        <p:txBody>
          <a:bodyPr/>
          <a:lstStyle>
            <a:lvl1pPr marL="0" indent="0" algn="l">
              <a:buNone/>
              <a:defRPr sz="2400" b="0" i="0" baseline="0">
                <a:solidFill>
                  <a:srgbClr val="3C3C3B"/>
                </a:solidFill>
                <a:latin typeface="WhitneyHTF-Book"/>
                <a:cs typeface="WhitneyHTF-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Add section text here</a:t>
            </a:r>
            <a:endParaRPr lang="en-US" dirty="0"/>
          </a:p>
        </p:txBody>
      </p:sp>
    </p:spTree>
    <p:extLst>
      <p:ext uri="{BB962C8B-B14F-4D97-AF65-F5344CB8AC3E}">
        <p14:creationId xmlns:p14="http://schemas.microsoft.com/office/powerpoint/2010/main" val="2927132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3SSH012_Symbol_RGB_rotate.png"/>
          <p:cNvPicPr>
            <a:picLocks noChangeAspect="1"/>
          </p:cNvPicPr>
          <p:nvPr userDrawn="1"/>
        </p:nvPicPr>
        <p:blipFill rotWithShape="1">
          <a:blip r:embed="rId3">
            <a:extLst>
              <a:ext uri="{28A0092B-C50C-407E-A947-70E740481C1C}">
                <a14:useLocalDpi xmlns:a14="http://schemas.microsoft.com/office/drawing/2010/main" val="0"/>
              </a:ext>
            </a:extLst>
          </a:blip>
          <a:srcRect l="35128" r="2633" b="16078"/>
          <a:stretch/>
        </p:blipFill>
        <p:spPr>
          <a:xfrm>
            <a:off x="-13513" y="1750385"/>
            <a:ext cx="3785293" cy="5107616"/>
          </a:xfrm>
          <a:prstGeom prst="rect">
            <a:avLst/>
          </a:prstGeom>
        </p:spPr>
      </p:pic>
    </p:spTree>
    <p:extLst>
      <p:ext uri="{BB962C8B-B14F-4D97-AF65-F5344CB8AC3E}">
        <p14:creationId xmlns:p14="http://schemas.microsoft.com/office/powerpoint/2010/main" val="678213591"/>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983888"/>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64" r:id="rId3"/>
    <p:sldLayoutId id="214748366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694268" y="5706533"/>
            <a:ext cx="7772399" cy="0"/>
          </a:xfrm>
          <a:prstGeom prst="line">
            <a:avLst/>
          </a:prstGeom>
          <a:ln w="12700" cmpd="sng">
            <a:solidFill>
              <a:srgbClr val="A5A6A5"/>
            </a:solidFill>
          </a:ln>
          <a:effectLst/>
        </p:spPr>
        <p:style>
          <a:lnRef idx="2">
            <a:schemeClr val="accent1"/>
          </a:lnRef>
          <a:fillRef idx="0">
            <a:schemeClr val="accent1"/>
          </a:fillRef>
          <a:effectRef idx="1">
            <a:schemeClr val="accent1"/>
          </a:effectRef>
          <a:fontRef idx="minor">
            <a:schemeClr val="tx1"/>
          </a:fontRef>
        </p:style>
      </p:cxnSp>
      <p:pic>
        <p:nvPicPr>
          <p:cNvPr id="10" name="Picture 9" descr="13SSH012_English_NoTag_RGB_Larg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4268" y="5905582"/>
            <a:ext cx="1985658" cy="709744"/>
          </a:xfrm>
          <a:prstGeom prst="rect">
            <a:avLst/>
          </a:prstGeom>
        </p:spPr>
      </p:pic>
      <p:pic>
        <p:nvPicPr>
          <p:cNvPr id="11" name="Picture 10" descr="13SSH012_English_Tagline_only_CMYK.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24401" y="6180080"/>
            <a:ext cx="2827867" cy="176270"/>
          </a:xfrm>
          <a:prstGeom prst="rect">
            <a:avLst/>
          </a:prstGeom>
        </p:spPr>
      </p:pic>
      <p:sp>
        <p:nvSpPr>
          <p:cNvPr id="9" name="Slide Number Placeholder 2"/>
          <p:cNvSpPr>
            <a:spLocks noGrp="1"/>
          </p:cNvSpPr>
          <p:nvPr>
            <p:ph type="sldNum" sz="quarter" idx="4"/>
          </p:nvPr>
        </p:nvSpPr>
        <p:spPr>
          <a:xfrm>
            <a:off x="7699745" y="6068069"/>
            <a:ext cx="7669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E83E6-DBA4-7D44-BBF0-2626DEAE49B8}" type="slidenum">
              <a:rPr lang="en-US" smtClean="0"/>
              <a:pPr/>
              <a:t>‹#›</a:t>
            </a:fld>
            <a:endParaRPr lang="en-US" dirty="0"/>
          </a:p>
        </p:txBody>
      </p:sp>
    </p:spTree>
    <p:extLst>
      <p:ext uri="{BB962C8B-B14F-4D97-AF65-F5344CB8AC3E}">
        <p14:creationId xmlns:p14="http://schemas.microsoft.com/office/powerpoint/2010/main" val="1661677030"/>
      </p:ext>
    </p:extLst>
  </p:cSld>
  <p:clrMap bg1="lt1" tx1="dk1" bg2="lt2" tx2="dk2" accent1="accent1" accent2="accent2" accent3="accent3" accent4="accent4" accent5="accent5" accent6="accent6" hlink="hlink" folHlink="folHlink"/>
  <p:sldLayoutIdLst>
    <p:sldLayoutId id="2147483659" r:id="rId1"/>
    <p:sldLayoutId id="2147483663" r:id="rId2"/>
    <p:sldLayoutId id="2147483662" r:id="rId3"/>
    <p:sldLayoutId id="214748367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ralejandre@exchange.nv.gov"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mailto:rhigh@exchange.nv.gov" TargetMode="External"/><Relationship Id="rId4" Type="http://schemas.openxmlformats.org/officeDocument/2006/relationships/hyperlink" Target="mailto:rlomazzo@exchange.nv.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d1q4hslcl8rmbx.cloudfront.net/assets/uploads/2019/08/Broker-Guidance-for-Building-BoB-082619.pdf"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enroll.nevadahealthlink.com/hi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evadahealthlink.com/partner-transition/"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85800"/>
            <a:ext cx="5863391" cy="1524000"/>
          </a:xfrm>
        </p:spPr>
        <p:txBody>
          <a:bodyPr>
            <a:noAutofit/>
          </a:bodyPr>
          <a:lstStyle/>
          <a:p>
            <a:r>
              <a:rPr lang="en-US" sz="4000" dirty="0" smtClean="0">
                <a:solidFill>
                  <a:srgbClr val="A81C88"/>
                </a:solidFill>
              </a:rPr>
              <a:t>Silver State Health Insurance Exchange</a:t>
            </a:r>
            <a:endParaRPr lang="en-US" sz="4000" dirty="0">
              <a:solidFill>
                <a:srgbClr val="A81C88"/>
              </a:solidFill>
            </a:endParaRPr>
          </a:p>
        </p:txBody>
      </p:sp>
      <p:sp>
        <p:nvSpPr>
          <p:cNvPr id="3" name="Subtitle 2"/>
          <p:cNvSpPr>
            <a:spLocks noGrp="1"/>
          </p:cNvSpPr>
          <p:nvPr>
            <p:ph type="subTitle" idx="1"/>
          </p:nvPr>
        </p:nvSpPr>
        <p:spPr>
          <a:xfrm>
            <a:off x="4419600" y="4076700"/>
            <a:ext cx="4110791" cy="428633"/>
          </a:xfrm>
        </p:spPr>
        <p:txBody>
          <a:bodyPr/>
          <a:lstStyle/>
          <a:p>
            <a:r>
              <a:rPr lang="en-US" sz="2000" dirty="0" smtClean="0"/>
              <a:t>August 27, 2019</a:t>
            </a:r>
            <a:endParaRPr lang="en-US" sz="2000" dirty="0"/>
          </a:p>
        </p:txBody>
      </p:sp>
      <p:sp>
        <p:nvSpPr>
          <p:cNvPr id="4" name="Text Placeholder 3"/>
          <p:cNvSpPr>
            <a:spLocks noGrp="1"/>
          </p:cNvSpPr>
          <p:nvPr>
            <p:ph type="body" sz="quarter" idx="10"/>
          </p:nvPr>
        </p:nvSpPr>
        <p:spPr>
          <a:xfrm>
            <a:off x="3200400" y="2895600"/>
            <a:ext cx="5533053" cy="709617"/>
          </a:xfrm>
        </p:spPr>
        <p:txBody>
          <a:bodyPr/>
          <a:lstStyle/>
          <a:p>
            <a:r>
              <a:rPr lang="en-US" sz="2000" dirty="0" smtClean="0"/>
              <a:t>Presentation to</a:t>
            </a:r>
          </a:p>
          <a:p>
            <a:r>
              <a:rPr lang="en-US" sz="2000" dirty="0" smtClean="0"/>
              <a:t>Brokers and EEFs</a:t>
            </a:r>
          </a:p>
          <a:p>
            <a:endParaRPr lang="en-US" sz="2000" dirty="0"/>
          </a:p>
        </p:txBody>
      </p:sp>
    </p:spTree>
    <p:extLst>
      <p:ext uri="{BB962C8B-B14F-4D97-AF65-F5344CB8AC3E}">
        <p14:creationId xmlns:p14="http://schemas.microsoft.com/office/powerpoint/2010/main" val="216076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4222" y="1143000"/>
            <a:ext cx="7241177" cy="4419600"/>
          </a:xfrm>
        </p:spPr>
        <p:txBody>
          <a:bodyPr/>
          <a:lstStyle/>
          <a:p>
            <a:pPr marL="285750" lvl="0" indent="-285750">
              <a:spcBef>
                <a:spcPts val="0"/>
              </a:spcBef>
              <a:buFont typeface="Arial" panose="020B0604020202020204" pitchFamily="34" charset="0"/>
              <a:buChar char="•"/>
            </a:pPr>
            <a:r>
              <a:rPr lang="en-US" sz="1400" dirty="0" smtClean="0">
                <a:latin typeface="Whitney HTF Book"/>
              </a:rPr>
              <a:t>BrokerConnect is the program for Brokers who have opted in on their GetInsured profile setup to receive referral calls via the telephonic BrokerConnect platform (i.e., checking “Clients Served”).</a:t>
            </a:r>
          </a:p>
          <a:p>
            <a:pPr lvl="0">
              <a:spcBef>
                <a:spcPts val="0"/>
              </a:spcBef>
            </a:pPr>
            <a:endParaRPr lang="en-US" sz="1100" dirty="0" smtClean="0">
              <a:latin typeface="Whitney HTF Book"/>
            </a:endParaRPr>
          </a:p>
          <a:p>
            <a:pPr marL="285750" lvl="0" indent="-285750">
              <a:spcBef>
                <a:spcPts val="0"/>
              </a:spcBef>
              <a:buFont typeface="Arial" panose="020B0604020202020204" pitchFamily="34" charset="0"/>
              <a:buChar char="•"/>
            </a:pPr>
            <a:r>
              <a:rPr lang="en-US" sz="1400" dirty="0" smtClean="0">
                <a:latin typeface="Whitney HTF Book"/>
              </a:rPr>
              <a:t>The call </a:t>
            </a:r>
            <a:r>
              <a:rPr lang="en-US" sz="1400" dirty="0">
                <a:latin typeface="Whitney HTF Book"/>
              </a:rPr>
              <a:t>will always come from</a:t>
            </a:r>
            <a:r>
              <a:rPr lang="en-US" sz="1400" b="1" dirty="0">
                <a:latin typeface="Whitney HTF Book"/>
              </a:rPr>
              <a:t> </a:t>
            </a:r>
            <a:r>
              <a:rPr lang="en-US" sz="1400" b="1" dirty="0" smtClean="0">
                <a:latin typeface="Whitney HTF Book"/>
              </a:rPr>
              <a:t>1-800-547-2927</a:t>
            </a:r>
            <a:r>
              <a:rPr lang="en-US" sz="1400" dirty="0">
                <a:latin typeface="Whitney HTF Book"/>
              </a:rPr>
              <a:t>. </a:t>
            </a:r>
            <a:r>
              <a:rPr lang="en-US" sz="1400" dirty="0" smtClean="0">
                <a:latin typeface="Whitney HTF Book"/>
              </a:rPr>
              <a:t>Please add this number to your contacts.</a:t>
            </a:r>
          </a:p>
          <a:p>
            <a:pPr lvl="0">
              <a:spcBef>
                <a:spcPts val="0"/>
              </a:spcBef>
            </a:pPr>
            <a:endParaRPr lang="en-US" sz="1100" dirty="0">
              <a:latin typeface="Whitney HTF Book"/>
            </a:endParaRPr>
          </a:p>
          <a:p>
            <a:pPr marL="285750" lvl="0" indent="-285750">
              <a:spcBef>
                <a:spcPts val="0"/>
              </a:spcBef>
              <a:buFont typeface="Arial" panose="020B0604020202020204" pitchFamily="34" charset="0"/>
              <a:buChar char="•"/>
            </a:pPr>
            <a:r>
              <a:rPr lang="en-US" sz="1400" dirty="0">
                <a:latin typeface="Whitney HTF Book"/>
              </a:rPr>
              <a:t>E</a:t>
            </a:r>
            <a:r>
              <a:rPr lang="en-US" sz="1400" dirty="0" smtClean="0">
                <a:latin typeface="Whitney HTF Book"/>
              </a:rPr>
              <a:t>ach Broker’s </a:t>
            </a:r>
            <a:r>
              <a:rPr lang="en-US" sz="1400" dirty="0">
                <a:latin typeface="Whitney HTF Book"/>
              </a:rPr>
              <a:t>phone will ring for 10 </a:t>
            </a:r>
            <a:r>
              <a:rPr lang="en-US" sz="1400" dirty="0" smtClean="0">
                <a:latin typeface="Whitney HTF Book"/>
              </a:rPr>
              <a:t>seconds </a:t>
            </a:r>
            <a:r>
              <a:rPr lang="en-US" sz="1400" dirty="0">
                <a:latin typeface="Whitney HTF Book"/>
              </a:rPr>
              <a:t>(3-4 rings) before it gets transferred to the next </a:t>
            </a:r>
            <a:r>
              <a:rPr lang="en-US" sz="1400" dirty="0" smtClean="0">
                <a:latin typeface="Whitney HTF Book"/>
              </a:rPr>
              <a:t>Broker</a:t>
            </a:r>
            <a:r>
              <a:rPr lang="en-US" sz="1400" dirty="0">
                <a:latin typeface="Whitney HTF Book"/>
              </a:rPr>
              <a:t>. </a:t>
            </a:r>
            <a:r>
              <a:rPr lang="en-US" sz="1400" dirty="0" smtClean="0">
                <a:latin typeface="Whitney HTF Book"/>
              </a:rPr>
              <a:t>When receiving a call from BrokerConnect, please pick </a:t>
            </a:r>
            <a:r>
              <a:rPr lang="en-US" sz="1400" dirty="0">
                <a:latin typeface="Whitney HTF Book"/>
              </a:rPr>
              <a:t>up the call as fast as possible to not lose the lead to </a:t>
            </a:r>
            <a:r>
              <a:rPr lang="en-US" sz="1400" dirty="0" smtClean="0">
                <a:latin typeface="Whitney HTF Book"/>
              </a:rPr>
              <a:t>the next Broker.</a:t>
            </a:r>
          </a:p>
          <a:p>
            <a:pPr lvl="0">
              <a:spcBef>
                <a:spcPts val="0"/>
              </a:spcBef>
            </a:pPr>
            <a:endParaRPr lang="en-US" sz="1100" dirty="0">
              <a:latin typeface="Whitney HTF Book"/>
            </a:endParaRPr>
          </a:p>
          <a:p>
            <a:pPr marL="285750" lvl="0" indent="-285750">
              <a:spcBef>
                <a:spcPts val="0"/>
              </a:spcBef>
              <a:buFont typeface="Arial" panose="020B0604020202020204" pitchFamily="34" charset="0"/>
              <a:buChar char="•"/>
            </a:pPr>
            <a:r>
              <a:rPr lang="en-US" sz="1400" dirty="0" smtClean="0">
                <a:latin typeface="Whitney HTF Book"/>
              </a:rPr>
              <a:t>We encourage you </a:t>
            </a:r>
            <a:r>
              <a:rPr lang="en-US" sz="1400" dirty="0">
                <a:latin typeface="Whitney HTF Book"/>
              </a:rPr>
              <a:t>to use </a:t>
            </a:r>
            <a:r>
              <a:rPr lang="en-US" sz="1400" dirty="0" smtClean="0">
                <a:latin typeface="Whitney HTF Book"/>
              </a:rPr>
              <a:t>your </a:t>
            </a:r>
            <a:r>
              <a:rPr lang="en-US" sz="1400" dirty="0">
                <a:latin typeface="Whitney HTF Book"/>
              </a:rPr>
              <a:t>mobile number for </a:t>
            </a:r>
            <a:r>
              <a:rPr lang="en-US" sz="1400" dirty="0" smtClean="0">
                <a:latin typeface="Whitney HTF Book"/>
              </a:rPr>
              <a:t>BrokerConnect the lead call </a:t>
            </a:r>
            <a:r>
              <a:rPr lang="en-US" sz="1400" dirty="0">
                <a:latin typeface="Whitney HTF Book"/>
              </a:rPr>
              <a:t>is not directed to an </a:t>
            </a:r>
            <a:r>
              <a:rPr lang="en-US" sz="1400" dirty="0" smtClean="0">
                <a:latin typeface="Whitney HTF Book"/>
              </a:rPr>
              <a:t>office IVR system, and possible causing the caller to drop off the call.</a:t>
            </a:r>
          </a:p>
          <a:p>
            <a:pPr lvl="0">
              <a:spcBef>
                <a:spcPts val="0"/>
              </a:spcBef>
            </a:pPr>
            <a:endParaRPr lang="en-US" sz="1100" dirty="0" smtClean="0">
              <a:latin typeface="Whitney HTF Book"/>
            </a:endParaRPr>
          </a:p>
          <a:p>
            <a:pPr marL="285750" lvl="0" indent="-285750">
              <a:spcBef>
                <a:spcPts val="0"/>
              </a:spcBef>
              <a:buFont typeface="Arial" panose="020B0604020202020204" pitchFamily="34" charset="0"/>
              <a:buChar char="•"/>
            </a:pPr>
            <a:r>
              <a:rPr lang="en-US" sz="1400" dirty="0" smtClean="0">
                <a:latin typeface="Whitney HTF Book"/>
              </a:rPr>
              <a:t>To </a:t>
            </a:r>
            <a:r>
              <a:rPr lang="en-US" sz="1400" dirty="0">
                <a:latin typeface="Whitney HTF Book"/>
              </a:rPr>
              <a:t>be included in the program, the </a:t>
            </a:r>
            <a:r>
              <a:rPr lang="en-US" sz="1400" dirty="0" smtClean="0">
                <a:latin typeface="Whitney HTF Book"/>
              </a:rPr>
              <a:t>Brokers </a:t>
            </a:r>
            <a:r>
              <a:rPr lang="en-US" sz="1400" dirty="0">
                <a:latin typeface="Whitney HTF Book"/>
              </a:rPr>
              <a:t>need to make sure </a:t>
            </a:r>
            <a:r>
              <a:rPr lang="en-US" sz="1400" dirty="0" smtClean="0">
                <a:latin typeface="Whitney HTF Book"/>
              </a:rPr>
              <a:t>that they:</a:t>
            </a:r>
            <a:br>
              <a:rPr lang="en-US" sz="1400" dirty="0" smtClean="0">
                <a:latin typeface="Whitney HTF Book"/>
              </a:rPr>
            </a:br>
            <a:endParaRPr lang="en-US" sz="1400" dirty="0" smtClean="0">
              <a:solidFill>
                <a:schemeClr val="tx1"/>
              </a:solidFill>
              <a:latin typeface="Whitney HTF Book"/>
            </a:endParaRPr>
          </a:p>
          <a:p>
            <a:pPr marL="742950" lvl="1" indent="-285750" algn="l">
              <a:spcBef>
                <a:spcPts val="0"/>
              </a:spcBef>
              <a:buFont typeface="Courier New" panose="02070309020205020404" pitchFamily="49" charset="0"/>
              <a:buChar char="o"/>
            </a:pPr>
            <a:r>
              <a:rPr lang="en-US" sz="1400" dirty="0" smtClean="0">
                <a:solidFill>
                  <a:schemeClr val="tx1"/>
                </a:solidFill>
                <a:latin typeface="Whitney HTF Book"/>
              </a:rPr>
              <a:t>Sign up for the Program by making sure that “</a:t>
            </a:r>
            <a:r>
              <a:rPr lang="en-US" sz="1400" dirty="0">
                <a:solidFill>
                  <a:schemeClr val="tx1"/>
                </a:solidFill>
                <a:latin typeface="Whitney HTF Book"/>
              </a:rPr>
              <a:t>C</a:t>
            </a:r>
            <a:r>
              <a:rPr lang="en-US" sz="1400" dirty="0" smtClean="0">
                <a:solidFill>
                  <a:schemeClr val="tx1"/>
                </a:solidFill>
                <a:latin typeface="Whitney HTF Book"/>
              </a:rPr>
              <a:t>lients </a:t>
            </a:r>
            <a:r>
              <a:rPr lang="en-US" sz="1400" dirty="0">
                <a:solidFill>
                  <a:schemeClr val="tx1"/>
                </a:solidFill>
                <a:latin typeface="Whitney HTF Book"/>
              </a:rPr>
              <a:t>S</a:t>
            </a:r>
            <a:r>
              <a:rPr lang="en-US" sz="1400" dirty="0" smtClean="0">
                <a:solidFill>
                  <a:schemeClr val="tx1"/>
                </a:solidFill>
                <a:latin typeface="Whitney HTF Book"/>
              </a:rPr>
              <a:t>erved” is checked in their Account Profile, and</a:t>
            </a:r>
          </a:p>
          <a:p>
            <a:pPr marL="742950" lvl="1" indent="-285750" algn="l">
              <a:spcBef>
                <a:spcPts val="0"/>
              </a:spcBef>
              <a:buFont typeface="Courier New" panose="02070309020205020404" pitchFamily="49" charset="0"/>
              <a:buChar char="o"/>
            </a:pPr>
            <a:r>
              <a:rPr lang="en-US" sz="1400" dirty="0" smtClean="0">
                <a:solidFill>
                  <a:schemeClr val="tx1"/>
                </a:solidFill>
                <a:latin typeface="Whitney HTF Book"/>
              </a:rPr>
              <a:t>Hours of availability for each day is noted.</a:t>
            </a:r>
          </a:p>
          <a:p>
            <a:pPr lvl="0">
              <a:spcBef>
                <a:spcPts val="0"/>
              </a:spcBef>
            </a:pPr>
            <a:r>
              <a:rPr lang="en-US" sz="1200" dirty="0"/>
              <a:t>	 </a:t>
            </a:r>
            <a:endParaRPr lang="en-US" sz="1200" dirty="0" smtClean="0"/>
          </a:p>
          <a:p>
            <a:pPr lvl="0">
              <a:spcBef>
                <a:spcPts val="0"/>
              </a:spcBef>
            </a:pPr>
            <a:r>
              <a:rPr lang="en-US" sz="1100" i="1" dirty="0" smtClean="0"/>
              <a:t>Please Note: BrokerConnect is only available to certified agents/brokers, not EEFs or CACs.</a:t>
            </a:r>
            <a:endParaRPr lang="en-US" sz="1100" i="1" dirty="0"/>
          </a:p>
        </p:txBody>
      </p:sp>
      <p:sp>
        <p:nvSpPr>
          <p:cNvPr id="4" name="Title 1"/>
          <p:cNvSpPr txBox="1">
            <a:spLocks/>
          </p:cNvSpPr>
          <p:nvPr/>
        </p:nvSpPr>
        <p:spPr>
          <a:xfrm>
            <a:off x="0" y="381000"/>
            <a:ext cx="9144000" cy="762000"/>
          </a:xfrm>
          <a:prstGeom prst="rect">
            <a:avLst/>
          </a:prstGeom>
        </p:spPr>
        <p:txBody>
          <a:bodyPr anchor="t" anchorCtr="0"/>
          <a:lstStyle>
            <a:lvl1pPr algn="l" defTabSz="457200" rtl="0" eaLnBrk="1" latinLnBrk="0" hangingPunct="1">
              <a:spcBef>
                <a:spcPct val="0"/>
              </a:spcBef>
              <a:buNone/>
              <a:defRPr sz="3800" kern="1200">
                <a:solidFill>
                  <a:srgbClr val="980071"/>
                </a:solidFill>
                <a:latin typeface="WhitneyHTF-Bold"/>
                <a:ea typeface="+mj-ea"/>
                <a:cs typeface="WhitneyHTF-Bold"/>
              </a:defRPr>
            </a:lvl1pPr>
          </a:lstStyle>
          <a:p>
            <a:pPr lvl="0" algn="ctr"/>
            <a:r>
              <a:rPr lang="en-US" b="1" dirty="0" smtClean="0"/>
              <a:t>BrokerConnect</a:t>
            </a:r>
            <a:endParaRPr lang="en-US" b="1" dirty="0"/>
          </a:p>
        </p:txBody>
      </p:sp>
    </p:spTree>
    <p:extLst>
      <p:ext uri="{BB962C8B-B14F-4D97-AF65-F5344CB8AC3E}">
        <p14:creationId xmlns:p14="http://schemas.microsoft.com/office/powerpoint/2010/main" val="1188191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685800"/>
            <a:ext cx="7162800" cy="4953000"/>
          </a:xfrm>
        </p:spPr>
        <p:txBody>
          <a:bodyPr/>
          <a:lstStyle/>
          <a:p>
            <a:pPr marL="342900" indent="-342900">
              <a:spcBef>
                <a:spcPts val="0"/>
              </a:spcBef>
              <a:buFont typeface="Arial" panose="020B0604020202020204" pitchFamily="34" charset="0"/>
              <a:buChar char="•"/>
            </a:pPr>
            <a:r>
              <a:rPr lang="en-US" sz="1200" b="1" dirty="0"/>
              <a:t>Sept. </a:t>
            </a:r>
            <a:r>
              <a:rPr lang="en-US" sz="1200" b="1" dirty="0" smtClean="0"/>
              <a:t>3 </a:t>
            </a:r>
            <a:r>
              <a:rPr lang="en-US" sz="1200" dirty="0"/>
              <a:t>– Consumers </a:t>
            </a:r>
            <a:r>
              <a:rPr lang="en-US" sz="1200" dirty="0" smtClean="0"/>
              <a:t>will receive a letter from the federal marketplace (HealthCare.gov) about Nevada’s transition to a state based exchange.</a:t>
            </a:r>
          </a:p>
          <a:p>
            <a:pPr>
              <a:spcBef>
                <a:spcPts val="0"/>
              </a:spcBef>
            </a:pPr>
            <a:endParaRPr lang="en-US" sz="1200" dirty="0"/>
          </a:p>
          <a:p>
            <a:pPr marL="342900" indent="-342900">
              <a:spcBef>
                <a:spcPts val="0"/>
              </a:spcBef>
              <a:buFont typeface="Arial" panose="020B0604020202020204" pitchFamily="34" charset="0"/>
              <a:buChar char="•"/>
            </a:pPr>
            <a:r>
              <a:rPr lang="en-US" sz="1200" b="1" dirty="0" smtClean="0"/>
              <a:t>Sept. 3 and 4 </a:t>
            </a:r>
            <a:r>
              <a:rPr lang="en-US" sz="1200" dirty="0" smtClean="0"/>
              <a:t>– Consumers invited to claim their migrated user account, create account, update consent to auto enroll and designate an agent/broker/EEF. Call Center open on </a:t>
            </a:r>
            <a:r>
              <a:rPr lang="en-US" sz="1200" b="1" dirty="0" smtClean="0"/>
              <a:t>Sept. 4 </a:t>
            </a:r>
            <a:r>
              <a:rPr lang="en-US" sz="1200" dirty="0" smtClean="0"/>
              <a:t>to consumers: 1-800-547-2927</a:t>
            </a:r>
          </a:p>
          <a:p>
            <a:pPr>
              <a:spcBef>
                <a:spcPts val="0"/>
              </a:spcBef>
            </a:pPr>
            <a:endParaRPr lang="en-US" sz="1200" dirty="0"/>
          </a:p>
          <a:p>
            <a:pPr marL="342900" indent="-342900">
              <a:spcBef>
                <a:spcPts val="0"/>
              </a:spcBef>
              <a:buFont typeface="Arial" panose="020B0604020202020204" pitchFamily="34" charset="0"/>
              <a:buChar char="•"/>
            </a:pPr>
            <a:r>
              <a:rPr lang="en-US" sz="1200" b="1" dirty="0" smtClean="0"/>
              <a:t>Sept. 17 and 24 </a:t>
            </a:r>
            <a:r>
              <a:rPr lang="en-US" sz="1200" dirty="0"/>
              <a:t>- Open Enrollment Prep Sessions: Three sessions offered (9-10:30 AM, 3-4:30 PM, 5:30-7 PM) each day </a:t>
            </a:r>
            <a:r>
              <a:rPr lang="en-US" sz="1200" dirty="0" smtClean="0"/>
              <a:t>to </a:t>
            </a:r>
            <a:r>
              <a:rPr lang="en-US" sz="1200" dirty="0"/>
              <a:t>discuss transition messaging and provide resources. Las Vegas: </a:t>
            </a:r>
            <a:r>
              <a:rPr lang="en-US" sz="1200" b="1" dirty="0"/>
              <a:t>Sep. 17</a:t>
            </a:r>
            <a:r>
              <a:rPr lang="en-US" sz="1200" b="1" baseline="30000" dirty="0"/>
              <a:t>th</a:t>
            </a:r>
            <a:r>
              <a:rPr lang="en-US" sz="1200" b="1" dirty="0"/>
              <a:t> at City Hall;</a:t>
            </a:r>
            <a:r>
              <a:rPr lang="en-US" sz="1200" dirty="0"/>
              <a:t> Reno: </a:t>
            </a:r>
            <a:r>
              <a:rPr lang="en-US" sz="1200" b="1" dirty="0"/>
              <a:t>Sept. 24</a:t>
            </a:r>
            <a:r>
              <a:rPr lang="en-US" sz="1200" b="1" baseline="30000" dirty="0"/>
              <a:t>th</a:t>
            </a:r>
            <a:r>
              <a:rPr lang="en-US" sz="1200" b="1" dirty="0"/>
              <a:t> at Innevation Center, invites coming to your email soon</a:t>
            </a:r>
            <a:r>
              <a:rPr lang="en-US" sz="1200" dirty="0" smtClean="0"/>
              <a:t>.</a:t>
            </a:r>
          </a:p>
          <a:p>
            <a:pPr>
              <a:spcBef>
                <a:spcPts val="0"/>
              </a:spcBef>
            </a:pPr>
            <a:endParaRPr lang="en-US" sz="1200" dirty="0" smtClean="0"/>
          </a:p>
          <a:p>
            <a:pPr marL="342900" indent="-342900">
              <a:spcBef>
                <a:spcPts val="0"/>
              </a:spcBef>
              <a:buFont typeface="Arial" panose="020B0604020202020204" pitchFamily="34" charset="0"/>
              <a:buChar char="•"/>
            </a:pPr>
            <a:r>
              <a:rPr lang="en-US" sz="1200" b="1" dirty="0" smtClean="0"/>
              <a:t>Throughout September </a:t>
            </a:r>
            <a:r>
              <a:rPr lang="en-US" sz="1200" dirty="0" smtClean="0"/>
              <a:t>– Nevada Health Link to send reminder emails to those NV consumers who received an account activation code to claim their account, but have not yet claimed their account. </a:t>
            </a:r>
          </a:p>
          <a:p>
            <a:pPr>
              <a:spcBef>
                <a:spcPts val="0"/>
              </a:spcBef>
            </a:pPr>
            <a:endParaRPr lang="en-US" sz="1200" dirty="0" smtClean="0"/>
          </a:p>
          <a:p>
            <a:pPr marL="342900" indent="-342900">
              <a:spcBef>
                <a:spcPts val="0"/>
              </a:spcBef>
              <a:buFont typeface="Arial" panose="020B0604020202020204" pitchFamily="34" charset="0"/>
              <a:buChar char="•"/>
            </a:pPr>
            <a:r>
              <a:rPr lang="en-US" sz="1200" b="1" dirty="0" smtClean="0"/>
              <a:t>Oct. 1 </a:t>
            </a:r>
            <a:r>
              <a:rPr lang="en-US" sz="1200" dirty="0" smtClean="0"/>
              <a:t>– Any consumers who have still not claimed their accounts on Oct. 1 will receive a second copy of this notification. Existing and new consumers can preview plans and prices on the SBE platform, i.e., “Window </a:t>
            </a:r>
            <a:r>
              <a:rPr lang="en-US" sz="1200" dirty="0"/>
              <a:t>S</a:t>
            </a:r>
            <a:r>
              <a:rPr lang="en-US" sz="1200" dirty="0" smtClean="0"/>
              <a:t>hop.”</a:t>
            </a:r>
          </a:p>
          <a:p>
            <a:pPr>
              <a:spcBef>
                <a:spcPts val="0"/>
              </a:spcBef>
            </a:pPr>
            <a:endParaRPr lang="en-US" sz="1200" dirty="0" smtClean="0"/>
          </a:p>
          <a:p>
            <a:pPr marL="342900" indent="-342900">
              <a:spcBef>
                <a:spcPts val="0"/>
              </a:spcBef>
              <a:buFont typeface="Arial" panose="020B0604020202020204" pitchFamily="34" charset="0"/>
              <a:buChar char="•"/>
            </a:pPr>
            <a:r>
              <a:rPr lang="en-US" sz="1200" b="1" dirty="0" smtClean="0"/>
              <a:t>Oct. 11 </a:t>
            </a:r>
            <a:r>
              <a:rPr lang="en-US" sz="1200" dirty="0" smtClean="0"/>
              <a:t>– SBE platform “freeze” or read-only period for migrated consumers to update consent or designate an agent/broker. Window shopping remains available.</a:t>
            </a:r>
          </a:p>
          <a:p>
            <a:pPr>
              <a:spcBef>
                <a:spcPts val="0"/>
              </a:spcBef>
            </a:pPr>
            <a:endParaRPr lang="en-US" sz="1200" dirty="0" smtClean="0"/>
          </a:p>
          <a:p>
            <a:pPr marL="342900" indent="-342900">
              <a:spcBef>
                <a:spcPts val="0"/>
              </a:spcBef>
              <a:buFont typeface="Arial" panose="020B0604020202020204" pitchFamily="34" charset="0"/>
              <a:buChar char="•"/>
            </a:pPr>
            <a:r>
              <a:rPr lang="en-US" sz="1200" b="1" dirty="0" smtClean="0"/>
              <a:t>Oct. 15 </a:t>
            </a:r>
            <a:r>
              <a:rPr lang="en-US" sz="1200" dirty="0" smtClean="0"/>
              <a:t>– Auto-renewal process begins.</a:t>
            </a:r>
          </a:p>
          <a:p>
            <a:pPr>
              <a:spcBef>
                <a:spcPts val="0"/>
              </a:spcBef>
            </a:pPr>
            <a:endParaRPr lang="en-US" sz="1200" dirty="0" smtClean="0"/>
          </a:p>
          <a:p>
            <a:pPr marL="342900" indent="-342900">
              <a:spcBef>
                <a:spcPts val="0"/>
              </a:spcBef>
              <a:buFont typeface="Arial" panose="020B0604020202020204" pitchFamily="34" charset="0"/>
              <a:buChar char="•"/>
            </a:pPr>
            <a:r>
              <a:rPr lang="en-US" sz="1200" b="1" dirty="0" smtClean="0"/>
              <a:t>Nov. 1 – Dec. 15 </a:t>
            </a:r>
            <a:r>
              <a:rPr lang="en-US" sz="1200" dirty="0" smtClean="0"/>
              <a:t>– Open Enrollment Period “Peace of Mind” campaign.</a:t>
            </a:r>
          </a:p>
        </p:txBody>
      </p:sp>
      <p:sp>
        <p:nvSpPr>
          <p:cNvPr id="4" name="Title 1"/>
          <p:cNvSpPr txBox="1">
            <a:spLocks/>
          </p:cNvSpPr>
          <p:nvPr/>
        </p:nvSpPr>
        <p:spPr>
          <a:xfrm>
            <a:off x="0" y="76200"/>
            <a:ext cx="9144000" cy="762000"/>
          </a:xfrm>
          <a:prstGeom prst="rect">
            <a:avLst/>
          </a:prstGeom>
        </p:spPr>
        <p:txBody>
          <a:bodyPr anchor="t" anchorCtr="0"/>
          <a:lstStyle>
            <a:lvl1pPr algn="l" defTabSz="457200" rtl="0" eaLnBrk="1" latinLnBrk="0" hangingPunct="1">
              <a:spcBef>
                <a:spcPct val="0"/>
              </a:spcBef>
              <a:buNone/>
              <a:defRPr sz="3800" kern="1200">
                <a:solidFill>
                  <a:srgbClr val="980071"/>
                </a:solidFill>
                <a:latin typeface="WhitneyHTF-Bold"/>
                <a:ea typeface="+mj-ea"/>
                <a:cs typeface="WhitneyHTF-Bold"/>
              </a:defRPr>
            </a:lvl1pPr>
          </a:lstStyle>
          <a:p>
            <a:pPr lvl="0" algn="ctr"/>
            <a:r>
              <a:rPr lang="en-US" b="1" dirty="0" smtClean="0"/>
              <a:t>Consumer Communication</a:t>
            </a:r>
            <a:endParaRPr lang="en-US" b="1" dirty="0"/>
          </a:p>
        </p:txBody>
      </p:sp>
    </p:spTree>
    <p:extLst>
      <p:ext uri="{BB962C8B-B14F-4D97-AF65-F5344CB8AC3E}">
        <p14:creationId xmlns:p14="http://schemas.microsoft.com/office/powerpoint/2010/main" val="2949878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20019"/>
          </a:xfrm>
        </p:spPr>
        <p:txBody>
          <a:bodyPr/>
          <a:lstStyle/>
          <a:p>
            <a:pPr algn="ctr"/>
            <a:r>
              <a:rPr lang="en-US" b="1" dirty="0" smtClean="0"/>
              <a:t>Q &amp; A</a:t>
            </a:r>
            <a:endParaRPr lang="en-US" b="1" dirty="0"/>
          </a:p>
        </p:txBody>
      </p:sp>
      <p:sp>
        <p:nvSpPr>
          <p:cNvPr id="4" name="Subtitle 2"/>
          <p:cNvSpPr txBox="1">
            <a:spLocks/>
          </p:cNvSpPr>
          <p:nvPr/>
        </p:nvSpPr>
        <p:spPr>
          <a:xfrm>
            <a:off x="1828800" y="1101019"/>
            <a:ext cx="7086600" cy="4613981"/>
          </a:xfrm>
          <a:prstGeom prst="rect">
            <a:avLst/>
          </a:prstGeom>
        </p:spPr>
        <p:txBody>
          <a:bodyPr/>
          <a:lstStyle>
            <a:lvl1pPr marL="0" indent="0" algn="l" defTabSz="457200" rtl="0" eaLnBrk="1" latinLnBrk="0" hangingPunct="1">
              <a:spcBef>
                <a:spcPct val="20000"/>
              </a:spcBef>
              <a:buFont typeface="Arial"/>
              <a:buNone/>
              <a:defRPr sz="2400" b="0" i="0" kern="1200" baseline="0">
                <a:solidFill>
                  <a:srgbClr val="3C3C3B"/>
                </a:solidFill>
                <a:latin typeface="WhitneyHTF-Book"/>
                <a:ea typeface="+mn-ea"/>
                <a:cs typeface="WhitneyHTF-Book"/>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4625" indent="-174625">
              <a:spcBef>
                <a:spcPts val="0"/>
              </a:spcBef>
              <a:spcAft>
                <a:spcPts val="1200"/>
              </a:spcAft>
            </a:pPr>
            <a:r>
              <a:rPr lang="en-US" sz="1800" b="1" dirty="0"/>
              <a:t>Q</a:t>
            </a:r>
            <a:r>
              <a:rPr lang="en-US" sz="1800" b="1" dirty="0" smtClean="0"/>
              <a:t>:	The </a:t>
            </a:r>
            <a:r>
              <a:rPr lang="en-US" sz="1800" b="1" dirty="0"/>
              <a:t>Federal Marketplace prohibits B</a:t>
            </a:r>
            <a:r>
              <a:rPr lang="en-US" sz="1800" b="1" dirty="0" smtClean="0"/>
              <a:t>rokers </a:t>
            </a:r>
            <a:r>
              <a:rPr lang="en-US" sz="1800" b="1" dirty="0"/>
              <a:t>from signing </a:t>
            </a:r>
            <a:r>
              <a:rPr lang="en-US" sz="1800" b="1" dirty="0" smtClean="0"/>
              <a:t>	on the </a:t>
            </a:r>
            <a:r>
              <a:rPr lang="en-US" sz="1800" b="1" dirty="0"/>
              <a:t>Marketplace on behalf of the client, even if the </a:t>
            </a:r>
            <a:r>
              <a:rPr lang="en-US" sz="1800" b="1" dirty="0" smtClean="0"/>
              <a:t>	client gives </a:t>
            </a:r>
            <a:r>
              <a:rPr lang="en-US" sz="1800" b="1" dirty="0"/>
              <a:t>permission to do so. Will the NV </a:t>
            </a:r>
            <a:r>
              <a:rPr lang="en-US" sz="1800" b="1" dirty="0" smtClean="0"/>
              <a:t>Marketplace 	be </a:t>
            </a:r>
            <a:r>
              <a:rPr lang="en-US" sz="1800" b="1" dirty="0"/>
              <a:t>the </a:t>
            </a:r>
            <a:r>
              <a:rPr lang="en-US" sz="1800" b="1" dirty="0" smtClean="0"/>
              <a:t>same</a:t>
            </a:r>
            <a:r>
              <a:rPr lang="en-US" sz="1800" b="1" dirty="0"/>
              <a:t>?  So that the client must log </a:t>
            </a:r>
            <a:r>
              <a:rPr lang="en-US" sz="1800" b="1" dirty="0" smtClean="0"/>
              <a:t>	in and </a:t>
            </a:r>
            <a:r>
              <a:rPr lang="en-US" sz="1800" b="1" dirty="0"/>
              <a:t>THEN </a:t>
            </a:r>
            <a:r>
              <a:rPr lang="en-US" sz="1800" b="1" dirty="0" smtClean="0"/>
              <a:t>	we </a:t>
            </a:r>
            <a:r>
              <a:rPr lang="en-US" sz="1800" b="1" dirty="0"/>
              <a:t>can </a:t>
            </a:r>
            <a:r>
              <a:rPr lang="en-US" sz="1800" b="1" dirty="0" smtClean="0"/>
              <a:t>assist</a:t>
            </a:r>
            <a:r>
              <a:rPr lang="en-US" sz="1800" b="1" dirty="0"/>
              <a:t>?</a:t>
            </a:r>
          </a:p>
          <a:p>
            <a:pPr marL="174625" indent="-174625">
              <a:spcBef>
                <a:spcPts val="0"/>
              </a:spcBef>
              <a:spcAft>
                <a:spcPts val="1200"/>
              </a:spcAft>
            </a:pPr>
            <a:r>
              <a:rPr lang="en-US" sz="1800" dirty="0">
                <a:solidFill>
                  <a:schemeClr val="tx1"/>
                </a:solidFill>
              </a:rPr>
              <a:t>A: 	</a:t>
            </a:r>
            <a:r>
              <a:rPr lang="en-US" sz="1800" dirty="0" smtClean="0">
                <a:solidFill>
                  <a:schemeClr val="tx1"/>
                </a:solidFill>
              </a:rPr>
              <a:t>Brokers will have more autonomy than the Federal 	Marketplace to act as a proxy for their clients. Brokers can click 	on any consumer on the Broker’s Active Individuals screen 	and go the member portal to complete that consumer’s 	application, shop on their behalf, and even update their 	demographic information. Additionally, Brokers have the ability to 	start and complete a new application for a consumer and be 	auto-designated to that consumer. The agent can complete the 	entire flow on behalf of a consumer including creating the 	consumer’s account, completing the application, shopping for 	the plan, and enrolling the consumer.</a:t>
            </a:r>
            <a:r>
              <a:rPr lang="en-US" sz="1800" dirty="0">
                <a:solidFill>
                  <a:schemeClr val="tx1"/>
                </a:solidFill>
              </a:rPr>
              <a:t>	</a:t>
            </a:r>
          </a:p>
        </p:txBody>
      </p:sp>
    </p:spTree>
    <p:extLst>
      <p:ext uri="{BB962C8B-B14F-4D97-AF65-F5344CB8AC3E}">
        <p14:creationId xmlns:p14="http://schemas.microsoft.com/office/powerpoint/2010/main" val="3050358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20019"/>
          </a:xfrm>
        </p:spPr>
        <p:txBody>
          <a:bodyPr/>
          <a:lstStyle/>
          <a:p>
            <a:pPr algn="ctr"/>
            <a:r>
              <a:rPr lang="en-US" b="1" dirty="0" smtClean="0"/>
              <a:t>Q &amp; A</a:t>
            </a:r>
            <a:endParaRPr lang="en-US" b="1" dirty="0"/>
          </a:p>
        </p:txBody>
      </p:sp>
      <p:sp>
        <p:nvSpPr>
          <p:cNvPr id="3" name="Subtitle 2"/>
          <p:cNvSpPr>
            <a:spLocks noGrp="1"/>
          </p:cNvSpPr>
          <p:nvPr>
            <p:ph type="subTitle" idx="1"/>
          </p:nvPr>
        </p:nvSpPr>
        <p:spPr>
          <a:xfrm>
            <a:off x="1828800" y="1101019"/>
            <a:ext cx="6324600" cy="4156781"/>
          </a:xfrm>
        </p:spPr>
        <p:txBody>
          <a:bodyPr/>
          <a:lstStyle/>
          <a:p>
            <a:pPr marL="174625" indent="-174625" algn="ctr">
              <a:spcBef>
                <a:spcPts val="0"/>
              </a:spcBef>
              <a:spcAft>
                <a:spcPts val="1200"/>
              </a:spcAft>
            </a:pPr>
            <a:endParaRPr lang="en-US" sz="4000" b="1" dirty="0" smtClean="0">
              <a:solidFill>
                <a:schemeClr val="tx1"/>
              </a:solidFill>
            </a:endParaRPr>
          </a:p>
          <a:p>
            <a:pPr marL="174625" indent="-174625" algn="ctr">
              <a:spcBef>
                <a:spcPts val="0"/>
              </a:spcBef>
              <a:spcAft>
                <a:spcPts val="1200"/>
              </a:spcAft>
            </a:pPr>
            <a:endParaRPr lang="en-US" sz="4000" b="1" dirty="0">
              <a:solidFill>
                <a:schemeClr val="tx1"/>
              </a:solidFill>
            </a:endParaRPr>
          </a:p>
          <a:p>
            <a:pPr marL="174625" indent="-174625" algn="ctr">
              <a:spcBef>
                <a:spcPts val="0"/>
              </a:spcBef>
              <a:spcAft>
                <a:spcPts val="1200"/>
              </a:spcAft>
            </a:pPr>
            <a:r>
              <a:rPr lang="en-US" sz="4000" b="1" dirty="0" smtClean="0">
                <a:solidFill>
                  <a:schemeClr val="tx1"/>
                </a:solidFill>
              </a:rPr>
              <a:t>New Questions?</a:t>
            </a:r>
            <a:endParaRPr lang="en-US" sz="4000" b="1" dirty="0">
              <a:solidFill>
                <a:schemeClr val="tx1"/>
              </a:solidFill>
            </a:endParaRPr>
          </a:p>
        </p:txBody>
      </p:sp>
    </p:spTree>
    <p:extLst>
      <p:ext uri="{BB962C8B-B14F-4D97-AF65-F5344CB8AC3E}">
        <p14:creationId xmlns:p14="http://schemas.microsoft.com/office/powerpoint/2010/main" val="268577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6800"/>
            <a:ext cx="9144000" cy="720019"/>
          </a:xfrm>
        </p:spPr>
        <p:txBody>
          <a:bodyPr/>
          <a:lstStyle/>
          <a:p>
            <a:pPr algn="ctr"/>
            <a:r>
              <a:rPr lang="en-US" sz="3600" b="1" dirty="0" smtClean="0">
                <a:solidFill>
                  <a:srgbClr val="A81C88"/>
                </a:solidFill>
              </a:rPr>
              <a:t>Contacting the Exchange</a:t>
            </a:r>
            <a:endParaRPr lang="en-US" sz="3600" b="1" dirty="0">
              <a:solidFill>
                <a:srgbClr val="A81C88"/>
              </a:solidFill>
            </a:endParaRPr>
          </a:p>
        </p:txBody>
      </p:sp>
      <p:sp>
        <p:nvSpPr>
          <p:cNvPr id="3" name="Subtitle 2"/>
          <p:cNvSpPr>
            <a:spLocks noGrp="1"/>
          </p:cNvSpPr>
          <p:nvPr>
            <p:ph type="subTitle" idx="1"/>
          </p:nvPr>
        </p:nvSpPr>
        <p:spPr>
          <a:xfrm>
            <a:off x="1828800" y="1905000"/>
            <a:ext cx="6553200" cy="4332514"/>
          </a:xfrm>
        </p:spPr>
        <p:txBody>
          <a:bodyPr>
            <a:noAutofit/>
          </a:bodyPr>
          <a:lstStyle/>
          <a:p>
            <a:r>
              <a:rPr lang="en-US" sz="1800" dirty="0" smtClean="0"/>
              <a:t>Navigator (EEF) Program Manager</a:t>
            </a:r>
            <a:endParaRPr lang="en-US" sz="1800" dirty="0"/>
          </a:p>
          <a:p>
            <a:pPr lvl="1" algn="l"/>
            <a:r>
              <a:rPr lang="en-US" sz="1600" dirty="0" smtClean="0"/>
              <a:t>Rosa Alejandre</a:t>
            </a:r>
            <a:endParaRPr lang="en-US" sz="1600" dirty="0"/>
          </a:p>
          <a:p>
            <a:pPr lvl="1" algn="l"/>
            <a:r>
              <a:rPr lang="en-US" sz="1600" dirty="0" smtClean="0">
                <a:hlinkClick r:id="rId3"/>
              </a:rPr>
              <a:t>ralejandre@exchange.nv.gov</a:t>
            </a:r>
            <a:endParaRPr lang="en-US" sz="1600" dirty="0"/>
          </a:p>
          <a:p>
            <a:pPr lvl="1" algn="l"/>
            <a:r>
              <a:rPr lang="en-US" sz="1600" dirty="0" smtClean="0"/>
              <a:t>702-486-5266</a:t>
            </a:r>
            <a:endParaRPr lang="en-US" sz="1600" dirty="0"/>
          </a:p>
          <a:p>
            <a:r>
              <a:rPr lang="en-US" sz="1800" dirty="0" smtClean="0"/>
              <a:t>Broker Liaison</a:t>
            </a:r>
          </a:p>
          <a:p>
            <a:pPr lvl="1" algn="l"/>
            <a:r>
              <a:rPr lang="en-US" sz="1600" dirty="0" smtClean="0"/>
              <a:t>Rebecca Lomazzo</a:t>
            </a:r>
          </a:p>
          <a:p>
            <a:pPr lvl="1" algn="l"/>
            <a:r>
              <a:rPr lang="en-US" sz="1600" dirty="0" smtClean="0">
                <a:hlinkClick r:id="rId4"/>
              </a:rPr>
              <a:t>rlomazzo@exchange.nv.gov</a:t>
            </a:r>
            <a:r>
              <a:rPr lang="en-US" sz="1600" dirty="0" smtClean="0"/>
              <a:t> </a:t>
            </a:r>
          </a:p>
          <a:p>
            <a:pPr lvl="1" algn="l"/>
            <a:r>
              <a:rPr lang="en-US" sz="1600" dirty="0" smtClean="0"/>
              <a:t>702-486-5264</a:t>
            </a:r>
            <a:endParaRPr lang="en-US" sz="1800" dirty="0" smtClean="0"/>
          </a:p>
          <a:p>
            <a:r>
              <a:rPr lang="en-US" sz="1800" dirty="0" smtClean="0"/>
              <a:t>Chief Operations Officer</a:t>
            </a:r>
            <a:endParaRPr lang="en-US" sz="1800" dirty="0"/>
          </a:p>
          <a:p>
            <a:pPr lvl="1" algn="l"/>
            <a:r>
              <a:rPr lang="en-US" sz="1600" dirty="0" smtClean="0"/>
              <a:t>Ryan High</a:t>
            </a:r>
            <a:endParaRPr lang="en-US" sz="1600" dirty="0" smtClean="0"/>
          </a:p>
          <a:p>
            <a:pPr lvl="1" algn="l"/>
            <a:r>
              <a:rPr lang="en-US" sz="1600" dirty="0" smtClean="0">
                <a:hlinkClick r:id="rId5"/>
              </a:rPr>
              <a:t>rhigh@exchange.nv.gov</a:t>
            </a:r>
            <a:endParaRPr lang="en-US" sz="1600" dirty="0" smtClean="0"/>
          </a:p>
          <a:p>
            <a:pPr lvl="1" algn="l"/>
            <a:r>
              <a:rPr lang="en-US" sz="1600" dirty="0" smtClean="0"/>
              <a:t>775-687-9926</a:t>
            </a:r>
            <a:endParaRPr lang="en-US" sz="1600" dirty="0"/>
          </a:p>
          <a:p>
            <a:pPr marL="342900" indent="-342900">
              <a:buFont typeface="Arial" panose="020B0604020202020204" pitchFamily="34" charset="0"/>
              <a:buChar char="•"/>
            </a:pPr>
            <a:endParaRPr lang="en-US" dirty="0" smtClean="0">
              <a:latin typeface="Whitney HTF Book"/>
            </a:endParaRPr>
          </a:p>
        </p:txBody>
      </p:sp>
      <p:sp>
        <p:nvSpPr>
          <p:cNvPr id="5" name="TextBox 4"/>
          <p:cNvSpPr txBox="1"/>
          <p:nvPr/>
        </p:nvSpPr>
        <p:spPr>
          <a:xfrm>
            <a:off x="-1032491" y="220942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977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720019"/>
          </a:xfrm>
        </p:spPr>
        <p:txBody>
          <a:bodyPr/>
          <a:lstStyle/>
          <a:p>
            <a:pPr algn="ctr"/>
            <a:r>
              <a:rPr lang="en-US" b="1" dirty="0" smtClean="0">
                <a:solidFill>
                  <a:srgbClr val="A81C88"/>
                </a:solidFill>
              </a:rPr>
              <a:t>Agenda</a:t>
            </a:r>
            <a:endParaRPr lang="en-US" b="1" dirty="0">
              <a:solidFill>
                <a:srgbClr val="A81C88"/>
              </a:solidFill>
            </a:endParaRPr>
          </a:p>
        </p:txBody>
      </p:sp>
      <p:sp>
        <p:nvSpPr>
          <p:cNvPr id="3" name="Subtitle 2"/>
          <p:cNvSpPr>
            <a:spLocks noGrp="1"/>
          </p:cNvSpPr>
          <p:nvPr>
            <p:ph type="subTitle" idx="1"/>
          </p:nvPr>
        </p:nvSpPr>
        <p:spPr>
          <a:xfrm>
            <a:off x="1676400" y="1295400"/>
            <a:ext cx="7162800" cy="5147381"/>
          </a:xfrm>
        </p:spPr>
        <p:txBody>
          <a:bodyPr>
            <a:noAutofit/>
          </a:bodyPr>
          <a:lstStyle/>
          <a:p>
            <a:pPr marL="285750" lvl="0" indent="-285750">
              <a:spcBef>
                <a:spcPts val="0"/>
              </a:spcBef>
              <a:buFont typeface="Arial" panose="020B0604020202020204" pitchFamily="34" charset="0"/>
              <a:buChar char="•"/>
            </a:pPr>
            <a:r>
              <a:rPr lang="en-US" sz="1800" dirty="0" smtClean="0"/>
              <a:t>SSHIX Introductions</a:t>
            </a:r>
          </a:p>
          <a:p>
            <a:pPr marL="285750" lvl="0" indent="-285750">
              <a:spcBef>
                <a:spcPts val="0"/>
              </a:spcBef>
              <a:buFont typeface="Arial" panose="020B0604020202020204" pitchFamily="34" charset="0"/>
              <a:buChar char="•"/>
            </a:pPr>
            <a:r>
              <a:rPr lang="en-US" sz="1800" dirty="0" smtClean="0"/>
              <a:t>Progress-to-Date </a:t>
            </a:r>
            <a:r>
              <a:rPr lang="en-US" sz="1800" dirty="0"/>
              <a:t>on SBE Transition </a:t>
            </a:r>
            <a:r>
              <a:rPr lang="en-US" sz="1800" dirty="0" smtClean="0"/>
              <a:t>Project</a:t>
            </a:r>
          </a:p>
          <a:p>
            <a:pPr marL="854075" lvl="0" indent="-514350">
              <a:spcBef>
                <a:spcPts val="0"/>
              </a:spcBef>
              <a:buFont typeface="Courier New" panose="02070309020205020404" pitchFamily="49" charset="0"/>
              <a:buChar char="o"/>
            </a:pPr>
            <a:r>
              <a:rPr lang="en-US" sz="1800" dirty="0" smtClean="0"/>
              <a:t>Technology</a:t>
            </a:r>
          </a:p>
          <a:p>
            <a:pPr marL="854075" lvl="0" indent="-514350">
              <a:spcBef>
                <a:spcPts val="0"/>
              </a:spcBef>
              <a:buFont typeface="Courier New" panose="02070309020205020404" pitchFamily="49" charset="0"/>
              <a:buChar char="o"/>
            </a:pPr>
            <a:r>
              <a:rPr lang="en-US" sz="1800" dirty="0" smtClean="0"/>
              <a:t>Call Center</a:t>
            </a:r>
            <a:endParaRPr lang="en-US" sz="1800" dirty="0"/>
          </a:p>
          <a:p>
            <a:pPr marL="285750" lvl="0" indent="-285750">
              <a:spcBef>
                <a:spcPts val="0"/>
              </a:spcBef>
              <a:buFont typeface="Arial" panose="020B0604020202020204" pitchFamily="34" charset="0"/>
              <a:buChar char="•"/>
            </a:pPr>
            <a:r>
              <a:rPr lang="en-US" sz="1800" dirty="0" smtClean="0"/>
              <a:t>Designated Agent/Broker &amp; EEF Service Line Active</a:t>
            </a:r>
          </a:p>
          <a:p>
            <a:pPr marL="285750" indent="-285750">
              <a:spcBef>
                <a:spcPts val="0"/>
              </a:spcBef>
              <a:buFont typeface="Arial" panose="020B0604020202020204" pitchFamily="34" charset="0"/>
              <a:buChar char="•"/>
            </a:pPr>
            <a:r>
              <a:rPr lang="en-US" sz="1800" dirty="0" smtClean="0"/>
              <a:t>Mindflash Training Curriculum/Certification Process/Account </a:t>
            </a:r>
            <a:r>
              <a:rPr lang="en-US" sz="1800" dirty="0"/>
              <a:t>Profile </a:t>
            </a:r>
            <a:r>
              <a:rPr lang="en-US" sz="1800" dirty="0" smtClean="0"/>
              <a:t>Setup</a:t>
            </a:r>
          </a:p>
          <a:p>
            <a:pPr marL="854075" indent="-514350">
              <a:spcBef>
                <a:spcPts val="0"/>
              </a:spcBef>
              <a:buFont typeface="Courier New" panose="02070309020205020404" pitchFamily="49" charset="0"/>
              <a:buChar char="o"/>
            </a:pPr>
            <a:r>
              <a:rPr lang="en-US" sz="1800" dirty="0" smtClean="0"/>
              <a:t>Entity Training and Profile </a:t>
            </a:r>
            <a:r>
              <a:rPr lang="en-US" sz="1800" dirty="0"/>
              <a:t>S</a:t>
            </a:r>
            <a:r>
              <a:rPr lang="en-US" sz="1800" dirty="0" smtClean="0"/>
              <a:t>etup </a:t>
            </a:r>
          </a:p>
          <a:p>
            <a:pPr marL="854075" indent="-514350">
              <a:spcBef>
                <a:spcPts val="0"/>
              </a:spcBef>
              <a:buFont typeface="Courier New" panose="02070309020205020404" pitchFamily="49" charset="0"/>
              <a:buChar char="o"/>
            </a:pPr>
            <a:r>
              <a:rPr lang="en-US" sz="1800" dirty="0" smtClean="0"/>
              <a:t>EEF Training – Coming </a:t>
            </a:r>
            <a:r>
              <a:rPr lang="en-US" sz="1800" dirty="0"/>
              <a:t>S</a:t>
            </a:r>
            <a:r>
              <a:rPr lang="en-US" sz="1800" dirty="0" smtClean="0"/>
              <a:t>oon!</a:t>
            </a:r>
            <a:endParaRPr lang="en-US" sz="1800" dirty="0"/>
          </a:p>
          <a:p>
            <a:pPr marL="285750" indent="-285750">
              <a:spcBef>
                <a:spcPts val="0"/>
              </a:spcBef>
              <a:buFont typeface="Arial" panose="020B0604020202020204" pitchFamily="34" charset="0"/>
              <a:buChar char="•"/>
            </a:pPr>
            <a:r>
              <a:rPr lang="en-US" sz="1800" dirty="0" smtClean="0"/>
              <a:t>Designate A Broker Prior to Open Enrollment</a:t>
            </a:r>
          </a:p>
          <a:p>
            <a:pPr marL="285750" indent="-285750">
              <a:spcBef>
                <a:spcPts val="0"/>
              </a:spcBef>
              <a:buFont typeface="Arial" panose="020B0604020202020204" pitchFamily="34" charset="0"/>
              <a:buChar char="•"/>
            </a:pPr>
            <a:r>
              <a:rPr lang="en-US" sz="1800" dirty="0" smtClean="0"/>
              <a:t>Designate A Broker – Populating Your Book </a:t>
            </a:r>
            <a:r>
              <a:rPr lang="en-US" sz="1800" dirty="0"/>
              <a:t>of B</a:t>
            </a:r>
            <a:r>
              <a:rPr lang="en-US" sz="1800" dirty="0" smtClean="0"/>
              <a:t>usiness</a:t>
            </a:r>
          </a:p>
          <a:p>
            <a:pPr marL="285750" lvl="0" indent="-285750">
              <a:spcBef>
                <a:spcPts val="0"/>
              </a:spcBef>
              <a:buFont typeface="Arial" panose="020B0604020202020204" pitchFamily="34" charset="0"/>
              <a:buChar char="•"/>
            </a:pPr>
            <a:r>
              <a:rPr lang="en-US" sz="1800" dirty="0" smtClean="0"/>
              <a:t>Key Dates - Soft Launch, Window Shopping, etc. </a:t>
            </a:r>
          </a:p>
          <a:p>
            <a:pPr marL="285750" lvl="0" indent="-285750">
              <a:spcBef>
                <a:spcPts val="0"/>
              </a:spcBef>
              <a:buFont typeface="Arial" panose="020B0604020202020204" pitchFamily="34" charset="0"/>
              <a:buChar char="•"/>
            </a:pPr>
            <a:r>
              <a:rPr lang="en-US" sz="1800" dirty="0" smtClean="0"/>
              <a:t>BrokerConnect </a:t>
            </a:r>
          </a:p>
          <a:p>
            <a:pPr marL="285750" lvl="0" indent="-285750">
              <a:spcBef>
                <a:spcPts val="0"/>
              </a:spcBef>
              <a:buFont typeface="Arial" panose="020B0604020202020204" pitchFamily="34" charset="0"/>
              <a:buChar char="•"/>
            </a:pPr>
            <a:r>
              <a:rPr lang="en-US" sz="1800" dirty="0" smtClean="0"/>
              <a:t>Consumer Communication – Key Dates</a:t>
            </a:r>
            <a:endParaRPr lang="en-US" sz="1800" dirty="0"/>
          </a:p>
          <a:p>
            <a:pPr marL="285750" lvl="0" indent="-285750">
              <a:spcBef>
                <a:spcPts val="0"/>
              </a:spcBef>
              <a:buFont typeface="Arial" panose="020B0604020202020204" pitchFamily="34" charset="0"/>
              <a:buChar char="•"/>
            </a:pPr>
            <a:r>
              <a:rPr lang="en-US" sz="1800" dirty="0" smtClean="0"/>
              <a:t>Q&amp;A</a:t>
            </a:r>
            <a:endParaRPr lang="en-US" sz="1800" dirty="0"/>
          </a:p>
          <a:p>
            <a:pPr marL="285750" lvl="0" indent="-285750">
              <a:spcBef>
                <a:spcPts val="0"/>
              </a:spcBef>
              <a:buFont typeface="Arial" panose="020B0604020202020204" pitchFamily="34" charset="0"/>
              <a:buChar char="•"/>
            </a:pPr>
            <a:r>
              <a:rPr lang="en-US" sz="1800" dirty="0"/>
              <a:t>Contact </a:t>
            </a:r>
            <a:r>
              <a:rPr lang="en-US" sz="1800" dirty="0" smtClean="0"/>
              <a:t>Information </a:t>
            </a:r>
            <a:endParaRPr lang="en-US" sz="1800" dirty="0"/>
          </a:p>
          <a:p>
            <a:pPr>
              <a:lnSpc>
                <a:spcPct val="120000"/>
              </a:lnSpc>
            </a:pPr>
            <a:endParaRPr lang="en-US" dirty="0" smtClean="0">
              <a:solidFill>
                <a:schemeClr val="tx1"/>
              </a:solidFill>
              <a:latin typeface="WhitneyHTF-Bold"/>
            </a:endParaRPr>
          </a:p>
          <a:p>
            <a:pPr lvl="1" algn="l">
              <a:lnSpc>
                <a:spcPct val="120000"/>
              </a:lnSpc>
            </a:pPr>
            <a:endParaRPr lang="en-US" dirty="0" smtClean="0">
              <a:solidFill>
                <a:schemeClr val="tx1"/>
              </a:solidFill>
              <a:latin typeface="WhitneyHTF-Bold"/>
            </a:endParaRPr>
          </a:p>
          <a:p>
            <a:endParaRPr lang="en-US" sz="1800" dirty="0">
              <a:latin typeface="Whitney HTF Book"/>
            </a:endParaRPr>
          </a:p>
        </p:txBody>
      </p:sp>
    </p:spTree>
    <p:extLst>
      <p:ext uri="{BB962C8B-B14F-4D97-AF65-F5344CB8AC3E}">
        <p14:creationId xmlns:p14="http://schemas.microsoft.com/office/powerpoint/2010/main" val="816882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9144000" cy="685799"/>
          </a:xfrm>
        </p:spPr>
        <p:txBody>
          <a:bodyPr/>
          <a:lstStyle/>
          <a:p>
            <a:pPr algn="ctr"/>
            <a:r>
              <a:rPr lang="en-US" b="1" dirty="0" smtClean="0"/>
              <a:t>SSHIX Introductions</a:t>
            </a:r>
            <a:endParaRPr lang="en-US" b="1" dirty="0"/>
          </a:p>
        </p:txBody>
      </p:sp>
      <p:sp>
        <p:nvSpPr>
          <p:cNvPr id="3" name="Subtitle 2"/>
          <p:cNvSpPr>
            <a:spLocks noGrp="1"/>
          </p:cNvSpPr>
          <p:nvPr>
            <p:ph type="subTitle" idx="1"/>
          </p:nvPr>
        </p:nvSpPr>
        <p:spPr>
          <a:xfrm>
            <a:off x="1905000" y="889922"/>
            <a:ext cx="6553199" cy="5358478"/>
          </a:xfrm>
        </p:spPr>
        <p:txBody>
          <a:bodyPr/>
          <a:lstStyle/>
          <a:p>
            <a:pPr>
              <a:spcBef>
                <a:spcPts val="0"/>
              </a:spcBef>
            </a:pPr>
            <a:r>
              <a:rPr lang="en-US" sz="1800" b="1" dirty="0" smtClean="0"/>
              <a:t>Heather Korbulic</a:t>
            </a:r>
          </a:p>
          <a:p>
            <a:pPr>
              <a:spcBef>
                <a:spcPts val="0"/>
              </a:spcBef>
            </a:pPr>
            <a:r>
              <a:rPr lang="en-US" sz="1400" dirty="0" smtClean="0"/>
              <a:t>Executive Director</a:t>
            </a:r>
          </a:p>
          <a:p>
            <a:pPr>
              <a:spcBef>
                <a:spcPts val="0"/>
              </a:spcBef>
            </a:pPr>
            <a:endParaRPr lang="en-US" sz="800" dirty="0" smtClean="0"/>
          </a:p>
          <a:p>
            <a:pPr>
              <a:spcBef>
                <a:spcPts val="0"/>
              </a:spcBef>
            </a:pPr>
            <a:r>
              <a:rPr lang="en-US" sz="1800" b="1" dirty="0" smtClean="0"/>
              <a:t>Ryan High</a:t>
            </a:r>
          </a:p>
          <a:p>
            <a:pPr>
              <a:spcBef>
                <a:spcPts val="0"/>
              </a:spcBef>
            </a:pPr>
            <a:r>
              <a:rPr lang="en-US" sz="1400" dirty="0" smtClean="0"/>
              <a:t>Chief Operations Officer</a:t>
            </a:r>
          </a:p>
          <a:p>
            <a:pPr>
              <a:spcBef>
                <a:spcPts val="0"/>
              </a:spcBef>
            </a:pPr>
            <a:endParaRPr lang="en-US" sz="800" dirty="0" smtClean="0"/>
          </a:p>
          <a:p>
            <a:pPr>
              <a:spcBef>
                <a:spcPts val="0"/>
              </a:spcBef>
            </a:pPr>
            <a:r>
              <a:rPr lang="en-US" sz="1800" b="1" dirty="0" smtClean="0"/>
              <a:t>Rosa Alejandre</a:t>
            </a:r>
          </a:p>
          <a:p>
            <a:pPr>
              <a:spcBef>
                <a:spcPts val="0"/>
              </a:spcBef>
            </a:pPr>
            <a:r>
              <a:rPr lang="en-US" sz="1400" dirty="0" smtClean="0"/>
              <a:t>Navigator (EEF) Program Manager</a:t>
            </a:r>
          </a:p>
          <a:p>
            <a:pPr>
              <a:spcBef>
                <a:spcPts val="0"/>
              </a:spcBef>
            </a:pPr>
            <a:endParaRPr lang="en-US" sz="800" dirty="0" smtClean="0"/>
          </a:p>
          <a:p>
            <a:pPr>
              <a:spcBef>
                <a:spcPts val="0"/>
              </a:spcBef>
            </a:pPr>
            <a:r>
              <a:rPr lang="en-US" sz="1800" b="1" dirty="0" smtClean="0"/>
              <a:t>Rebecca Lomazzo</a:t>
            </a:r>
          </a:p>
          <a:p>
            <a:pPr>
              <a:spcBef>
                <a:spcPts val="0"/>
              </a:spcBef>
            </a:pPr>
            <a:r>
              <a:rPr lang="en-US" sz="1400" dirty="0" smtClean="0"/>
              <a:t>Broker Liaison</a:t>
            </a:r>
          </a:p>
          <a:p>
            <a:pPr>
              <a:spcBef>
                <a:spcPts val="0"/>
              </a:spcBef>
            </a:pPr>
            <a:endParaRPr lang="en-US" sz="800" dirty="0" smtClean="0"/>
          </a:p>
          <a:p>
            <a:pPr>
              <a:spcBef>
                <a:spcPts val="0"/>
              </a:spcBef>
            </a:pPr>
            <a:r>
              <a:rPr lang="en-US" sz="1800" b="1" dirty="0" smtClean="0"/>
              <a:t>Janel Davis</a:t>
            </a:r>
          </a:p>
          <a:p>
            <a:pPr>
              <a:spcBef>
                <a:spcPts val="0"/>
              </a:spcBef>
            </a:pPr>
            <a:r>
              <a:rPr lang="en-US" sz="1400" dirty="0" smtClean="0"/>
              <a:t>Communications Manager</a:t>
            </a:r>
          </a:p>
          <a:p>
            <a:pPr>
              <a:spcBef>
                <a:spcPts val="0"/>
              </a:spcBef>
            </a:pPr>
            <a:endParaRPr lang="en-US" sz="800" dirty="0" smtClean="0"/>
          </a:p>
          <a:p>
            <a:pPr>
              <a:spcBef>
                <a:spcPts val="0"/>
              </a:spcBef>
            </a:pPr>
            <a:r>
              <a:rPr lang="en-US" sz="1800" b="1" dirty="0" smtClean="0"/>
              <a:t>Katie </a:t>
            </a:r>
            <a:r>
              <a:rPr lang="en-US" sz="1800" b="1" dirty="0" err="1" smtClean="0"/>
              <a:t>Charleson</a:t>
            </a:r>
            <a:endParaRPr lang="en-US" sz="1800" b="1" dirty="0" smtClean="0"/>
          </a:p>
          <a:p>
            <a:pPr>
              <a:spcBef>
                <a:spcPts val="0"/>
              </a:spcBef>
            </a:pPr>
            <a:r>
              <a:rPr lang="en-US" sz="1400" dirty="0" smtClean="0"/>
              <a:t>Information Technology Analyst</a:t>
            </a:r>
            <a:endParaRPr lang="en-US" sz="1400" dirty="0"/>
          </a:p>
          <a:p>
            <a:pPr>
              <a:spcBef>
                <a:spcPts val="0"/>
              </a:spcBef>
            </a:pPr>
            <a:endParaRPr lang="en-US" sz="800" dirty="0" smtClean="0"/>
          </a:p>
          <a:p>
            <a:pPr>
              <a:spcBef>
                <a:spcPts val="0"/>
              </a:spcBef>
            </a:pPr>
            <a:r>
              <a:rPr lang="en-US" sz="1800" b="1" dirty="0" smtClean="0"/>
              <a:t>Eric Watt</a:t>
            </a:r>
          </a:p>
          <a:p>
            <a:pPr>
              <a:spcBef>
                <a:spcPts val="0"/>
              </a:spcBef>
            </a:pPr>
            <a:r>
              <a:rPr lang="en-US" sz="1400" dirty="0" smtClean="0"/>
              <a:t>SBM Transition Project Manager</a:t>
            </a:r>
          </a:p>
          <a:p>
            <a:pPr>
              <a:spcBef>
                <a:spcPts val="0"/>
              </a:spcBef>
            </a:pPr>
            <a:endParaRPr lang="en-US" sz="800" dirty="0"/>
          </a:p>
          <a:p>
            <a:pPr>
              <a:spcBef>
                <a:spcPts val="0"/>
              </a:spcBef>
            </a:pPr>
            <a:r>
              <a:rPr lang="en-US" sz="1800" b="1" dirty="0" smtClean="0"/>
              <a:t>Athena Cox</a:t>
            </a:r>
          </a:p>
          <a:p>
            <a:pPr>
              <a:spcBef>
                <a:spcPts val="0"/>
              </a:spcBef>
            </a:pPr>
            <a:r>
              <a:rPr lang="en-US" sz="1400" dirty="0" smtClean="0"/>
              <a:t>Quality Assurance Officer</a:t>
            </a:r>
          </a:p>
          <a:p>
            <a:endParaRPr lang="en-US" sz="1400" dirty="0"/>
          </a:p>
        </p:txBody>
      </p:sp>
    </p:spTree>
    <p:extLst>
      <p:ext uri="{BB962C8B-B14F-4D97-AF65-F5344CB8AC3E}">
        <p14:creationId xmlns:p14="http://schemas.microsoft.com/office/powerpoint/2010/main" val="1216839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1000"/>
            <a:ext cx="9144000" cy="720019"/>
          </a:xfrm>
        </p:spPr>
        <p:txBody>
          <a:bodyPr/>
          <a:lstStyle/>
          <a:p>
            <a:pPr algn="ctr"/>
            <a:r>
              <a:rPr lang="en-US" b="1" dirty="0" smtClean="0"/>
              <a:t>Progress-to-Date on Transition</a:t>
            </a:r>
            <a:endParaRPr lang="en-US" b="1" dirty="0"/>
          </a:p>
        </p:txBody>
      </p:sp>
      <p:sp>
        <p:nvSpPr>
          <p:cNvPr id="3" name="Subtitle 2"/>
          <p:cNvSpPr>
            <a:spLocks noGrp="1"/>
          </p:cNvSpPr>
          <p:nvPr>
            <p:ph type="subTitle" idx="1"/>
          </p:nvPr>
        </p:nvSpPr>
        <p:spPr>
          <a:xfrm>
            <a:off x="1752600" y="1447800"/>
            <a:ext cx="7315200" cy="4156781"/>
          </a:xfrm>
        </p:spPr>
        <p:txBody>
          <a:bodyPr/>
          <a:lstStyle/>
          <a:p>
            <a:pPr marL="285750" indent="-285750">
              <a:spcBef>
                <a:spcPts val="0"/>
              </a:spcBef>
              <a:buFont typeface="Arial" panose="020B0604020202020204" pitchFamily="34" charset="0"/>
              <a:buChar char="•"/>
            </a:pPr>
            <a:r>
              <a:rPr lang="en-US" sz="1800" dirty="0" smtClean="0">
                <a:solidFill>
                  <a:schemeClr val="tx1"/>
                </a:solidFill>
              </a:rPr>
              <a:t>Technology</a:t>
            </a:r>
          </a:p>
          <a:p>
            <a:pPr marL="627063" indent="-339725">
              <a:spcBef>
                <a:spcPts val="0"/>
              </a:spcBef>
              <a:buFont typeface="Courier New" panose="02070309020205020404" pitchFamily="49" charset="0"/>
              <a:buChar char="o"/>
            </a:pPr>
            <a:r>
              <a:rPr lang="en-US" sz="1800" dirty="0" smtClean="0">
                <a:solidFill>
                  <a:schemeClr val="tx1"/>
                </a:solidFill>
              </a:rPr>
              <a:t>Plan Preview For Carriers through Sept. 6th</a:t>
            </a:r>
          </a:p>
          <a:p>
            <a:pPr marL="627063" indent="-339725">
              <a:spcBef>
                <a:spcPts val="0"/>
              </a:spcBef>
              <a:buFont typeface="Courier New" panose="02070309020205020404" pitchFamily="49" charset="0"/>
              <a:buChar char="o"/>
            </a:pPr>
            <a:r>
              <a:rPr lang="en-US" sz="1800" dirty="0" smtClean="0">
                <a:solidFill>
                  <a:schemeClr val="tx1"/>
                </a:solidFill>
              </a:rPr>
              <a:t>Carrier EDI Testing Ongoing</a:t>
            </a:r>
          </a:p>
          <a:p>
            <a:pPr marL="627063" indent="-339725">
              <a:spcBef>
                <a:spcPts val="0"/>
              </a:spcBef>
              <a:buFont typeface="Courier New" panose="02070309020205020404" pitchFamily="49" charset="0"/>
              <a:buChar char="o"/>
            </a:pPr>
            <a:r>
              <a:rPr lang="en-US" sz="1800" dirty="0" smtClean="0">
                <a:solidFill>
                  <a:schemeClr val="tx1"/>
                </a:solidFill>
              </a:rPr>
              <a:t>Next Release for User Acceptance Testing – Aug. 28th</a:t>
            </a:r>
          </a:p>
          <a:p>
            <a:pPr marL="627063" indent="-339725">
              <a:spcBef>
                <a:spcPts val="0"/>
              </a:spcBef>
              <a:buFont typeface="Courier New" panose="02070309020205020404" pitchFamily="49" charset="0"/>
              <a:buChar char="o"/>
            </a:pPr>
            <a:r>
              <a:rPr lang="en-US" sz="1800" dirty="0" smtClean="0">
                <a:solidFill>
                  <a:schemeClr val="tx1"/>
                </a:solidFill>
              </a:rPr>
              <a:t>GetInsured Received Application and Enrollment Data Files from CMS</a:t>
            </a:r>
            <a:endParaRPr lang="en-US" sz="2200" dirty="0" smtClean="0">
              <a:solidFill>
                <a:schemeClr val="tx1"/>
              </a:solidFill>
            </a:endParaRPr>
          </a:p>
          <a:p>
            <a:pPr marL="287338">
              <a:spcBef>
                <a:spcPts val="0"/>
              </a:spcBef>
            </a:pPr>
            <a:endParaRPr lang="en-US" sz="1800" dirty="0" smtClean="0">
              <a:solidFill>
                <a:schemeClr val="tx1"/>
              </a:solidFill>
            </a:endParaRPr>
          </a:p>
          <a:p>
            <a:pPr marL="285750" indent="-285750">
              <a:spcBef>
                <a:spcPts val="0"/>
              </a:spcBef>
              <a:buFont typeface="Arial" panose="020B0604020202020204" pitchFamily="34" charset="0"/>
              <a:buChar char="•"/>
            </a:pPr>
            <a:r>
              <a:rPr lang="en-US" sz="1800" dirty="0" smtClean="0">
                <a:solidFill>
                  <a:schemeClr val="tx1"/>
                </a:solidFill>
              </a:rPr>
              <a:t>Call Center – Enrollment Professional Service Line</a:t>
            </a:r>
            <a:endParaRPr lang="en-US" sz="2600" dirty="0" smtClean="0">
              <a:solidFill>
                <a:schemeClr val="tx1"/>
              </a:solidFill>
            </a:endParaRPr>
          </a:p>
          <a:p>
            <a:pPr marL="628650" indent="-342900">
              <a:spcBef>
                <a:spcPts val="0"/>
              </a:spcBef>
              <a:buFont typeface="Courier New" panose="02070309020205020404" pitchFamily="49" charset="0"/>
              <a:buChar char="o"/>
            </a:pPr>
            <a:r>
              <a:rPr lang="en-US" sz="1800" b="1" dirty="0" smtClean="0">
                <a:solidFill>
                  <a:schemeClr val="tx1"/>
                </a:solidFill>
              </a:rPr>
              <a:t>1-800-547-8156</a:t>
            </a:r>
            <a:r>
              <a:rPr lang="en-US" sz="1800" dirty="0" smtClean="0">
                <a:solidFill>
                  <a:schemeClr val="tx1"/>
                </a:solidFill>
              </a:rPr>
              <a:t> Open for Broker and EEF technical support </a:t>
            </a:r>
          </a:p>
          <a:p>
            <a:pPr marL="628650" indent="-342900">
              <a:spcBef>
                <a:spcPts val="0"/>
              </a:spcBef>
              <a:buFont typeface="Courier New" panose="02070309020205020404" pitchFamily="49" charset="0"/>
              <a:buChar char="o"/>
            </a:pPr>
            <a:r>
              <a:rPr lang="en-US" sz="1800" dirty="0" smtClean="0">
                <a:solidFill>
                  <a:schemeClr val="tx1"/>
                </a:solidFill>
              </a:rPr>
              <a:t>IVR and BrokerConnect Currently Being Tested for Sept 4</a:t>
            </a:r>
            <a:r>
              <a:rPr lang="en-US" sz="1800" baseline="30000" dirty="0" smtClean="0">
                <a:solidFill>
                  <a:schemeClr val="tx1"/>
                </a:solidFill>
              </a:rPr>
              <a:t>th</a:t>
            </a:r>
            <a:r>
              <a:rPr lang="en-US" sz="1800" dirty="0" smtClean="0">
                <a:solidFill>
                  <a:schemeClr val="tx1"/>
                </a:solidFill>
              </a:rPr>
              <a:t> Use</a:t>
            </a:r>
          </a:p>
          <a:p>
            <a:pPr marL="285750">
              <a:spcBef>
                <a:spcPts val="0"/>
              </a:spcBef>
            </a:pPr>
            <a:endParaRPr lang="en-US" sz="2200" dirty="0" smtClean="0">
              <a:solidFill>
                <a:schemeClr val="tx1"/>
              </a:solidFill>
            </a:endParaRPr>
          </a:p>
          <a:p>
            <a:pPr marL="285750">
              <a:spcBef>
                <a:spcPts val="0"/>
              </a:spcBef>
            </a:pPr>
            <a:endParaRPr lang="en-US" sz="1800" dirty="0" smtClean="0">
              <a:solidFill>
                <a:schemeClr val="tx1"/>
              </a:solidFill>
            </a:endParaRPr>
          </a:p>
        </p:txBody>
      </p:sp>
    </p:spTree>
    <p:extLst>
      <p:ext uri="{BB962C8B-B14F-4D97-AF65-F5344CB8AC3E}">
        <p14:creationId xmlns:p14="http://schemas.microsoft.com/office/powerpoint/2010/main" val="221470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310902"/>
            <a:ext cx="7391400" cy="3139321"/>
          </a:xfrm>
          <a:prstGeom prst="rect">
            <a:avLst/>
          </a:prstGeom>
        </p:spPr>
        <p:txBody>
          <a:bodyPr wrap="square">
            <a:spAutoFit/>
          </a:bodyPr>
          <a:lstStyle/>
          <a:p>
            <a:pPr marL="517525" lvl="1" indent="-342900">
              <a:spcBef>
                <a:spcPts val="0"/>
              </a:spcBef>
              <a:buFont typeface="Arial" panose="020B0604020202020204" pitchFamily="34" charset="0"/>
              <a:buChar char="•"/>
            </a:pPr>
            <a:r>
              <a:rPr lang="en-US" b="1" u="sng" dirty="0" smtClean="0">
                <a:latin typeface="WhitneyHTF-Bold"/>
              </a:rPr>
              <a:t>BROKER LINE </a:t>
            </a:r>
            <a:r>
              <a:rPr lang="en-US" b="1" dirty="0" smtClean="0">
                <a:latin typeface="WhitneyHTF-Bold"/>
              </a:rPr>
              <a:t>- (800) 547-8156</a:t>
            </a:r>
          </a:p>
          <a:p>
            <a:pPr marL="517525" lvl="1" indent="-342900">
              <a:spcBef>
                <a:spcPts val="0"/>
              </a:spcBef>
              <a:buFont typeface="Arial" panose="020B0604020202020204" pitchFamily="34" charset="0"/>
              <a:buChar char="•"/>
            </a:pPr>
            <a:endParaRPr lang="en-US" dirty="0" smtClean="0">
              <a:latin typeface="WhitneyHTF-Bold"/>
            </a:endParaRPr>
          </a:p>
          <a:p>
            <a:pPr marL="517525" lvl="1" indent="-342900">
              <a:spcBef>
                <a:spcPts val="0"/>
              </a:spcBef>
              <a:buFont typeface="Arial" panose="020B0604020202020204" pitchFamily="34" charset="0"/>
              <a:buChar char="•"/>
            </a:pPr>
            <a:r>
              <a:rPr lang="en-US" dirty="0" smtClean="0">
                <a:latin typeface="WhitneyHTF-Bold"/>
              </a:rPr>
              <a:t>Currently servicing GetInsured account </a:t>
            </a:r>
            <a:r>
              <a:rPr lang="en-US" dirty="0">
                <a:latin typeface="WhitneyHTF-Bold"/>
              </a:rPr>
              <a:t>p</a:t>
            </a:r>
            <a:r>
              <a:rPr lang="en-US" dirty="0" smtClean="0">
                <a:latin typeface="WhitneyHTF-Bold"/>
              </a:rPr>
              <a:t>rofile </a:t>
            </a:r>
            <a:r>
              <a:rPr lang="en-US" dirty="0">
                <a:latin typeface="WhitneyHTF-Bold"/>
              </a:rPr>
              <a:t>c</a:t>
            </a:r>
            <a:r>
              <a:rPr lang="en-US" dirty="0" smtClean="0">
                <a:latin typeface="WhitneyHTF-Bold"/>
              </a:rPr>
              <a:t>reation for both brokers and enrollment professionals.</a:t>
            </a:r>
          </a:p>
          <a:p>
            <a:pPr marL="174625" lvl="1">
              <a:spcBef>
                <a:spcPts val="0"/>
              </a:spcBef>
            </a:pPr>
            <a:endParaRPr lang="en-US" dirty="0" smtClean="0">
              <a:latin typeface="WhitneyHTF-Bold"/>
            </a:endParaRPr>
          </a:p>
          <a:p>
            <a:pPr marL="517525" lvl="1" indent="-342900">
              <a:spcBef>
                <a:spcPts val="0"/>
              </a:spcBef>
              <a:buFont typeface="Arial" panose="020B0604020202020204" pitchFamily="34" charset="0"/>
              <a:buChar char="•"/>
            </a:pPr>
            <a:r>
              <a:rPr lang="en-US" b="1" u="sng" dirty="0" smtClean="0">
                <a:latin typeface="WhitneyHTF-Bold"/>
              </a:rPr>
              <a:t>BROKER SUPPORT LINE </a:t>
            </a:r>
            <a:r>
              <a:rPr lang="en-US" dirty="0" smtClean="0">
                <a:latin typeface="WhitneyHTF-Bold"/>
              </a:rPr>
              <a:t>Call Center Hours during OEP are: </a:t>
            </a:r>
          </a:p>
          <a:p>
            <a:pPr marL="974725" lvl="2" indent="-342900">
              <a:buFont typeface="Arial" panose="020B0604020202020204" pitchFamily="34" charset="0"/>
              <a:buChar char="•"/>
            </a:pPr>
            <a:r>
              <a:rPr lang="en-US" dirty="0" smtClean="0">
                <a:latin typeface="WhitneyHTF-Bold"/>
              </a:rPr>
              <a:t>Monday </a:t>
            </a:r>
            <a:r>
              <a:rPr lang="en-US" dirty="0">
                <a:latin typeface="WhitneyHTF-Bold"/>
              </a:rPr>
              <a:t>– Friday 9 am – 7 pm, Sat 10 am – 3 </a:t>
            </a:r>
            <a:r>
              <a:rPr lang="en-US" dirty="0" smtClean="0">
                <a:latin typeface="WhitneyHTF-Bold"/>
              </a:rPr>
              <a:t>pm</a:t>
            </a:r>
          </a:p>
          <a:p>
            <a:pPr marL="517525" lvl="1" indent="-342900">
              <a:spcBef>
                <a:spcPts val="0"/>
              </a:spcBef>
              <a:buFont typeface="Arial" panose="020B0604020202020204" pitchFamily="34" charset="0"/>
              <a:buChar char="•"/>
            </a:pPr>
            <a:endParaRPr lang="en-US" dirty="0" smtClean="0">
              <a:latin typeface="WhitneyHTF-Bold"/>
            </a:endParaRPr>
          </a:p>
          <a:p>
            <a:pPr marL="517525" lvl="1" indent="-342900">
              <a:spcBef>
                <a:spcPts val="0"/>
              </a:spcBef>
              <a:buFont typeface="Arial" panose="020B0604020202020204" pitchFamily="34" charset="0"/>
              <a:buChar char="•"/>
            </a:pPr>
            <a:r>
              <a:rPr lang="en-US" b="1" u="sng" dirty="0" smtClean="0">
                <a:latin typeface="WhitneyHTF-Bold"/>
              </a:rPr>
              <a:t>BROKER SUPPORT LINE </a:t>
            </a:r>
            <a:r>
              <a:rPr lang="en-US" dirty="0" smtClean="0">
                <a:latin typeface="WhitneyHTF-Bold"/>
              </a:rPr>
              <a:t>Call Center Hours during SEP are: </a:t>
            </a:r>
          </a:p>
          <a:p>
            <a:pPr marL="974725" lvl="2" indent="-342900">
              <a:buFont typeface="Arial" panose="020B0604020202020204" pitchFamily="34" charset="0"/>
              <a:buChar char="•"/>
            </a:pPr>
            <a:r>
              <a:rPr lang="en-US" dirty="0" smtClean="0">
                <a:latin typeface="WhitneyHTF-Bold"/>
              </a:rPr>
              <a:t>Monday </a:t>
            </a:r>
            <a:r>
              <a:rPr lang="en-US" dirty="0">
                <a:latin typeface="WhitneyHTF-Bold"/>
              </a:rPr>
              <a:t>– Friday 9 am – 5 </a:t>
            </a:r>
            <a:r>
              <a:rPr lang="en-US" dirty="0" smtClean="0">
                <a:latin typeface="WhitneyHTF-Bold"/>
              </a:rPr>
              <a:t>pm</a:t>
            </a:r>
          </a:p>
          <a:p>
            <a:pPr marL="974725" lvl="2" indent="-342900">
              <a:buFont typeface="Arial" panose="020B0604020202020204" pitchFamily="34" charset="0"/>
              <a:buChar char="•"/>
            </a:pPr>
            <a:r>
              <a:rPr lang="en-US" dirty="0" smtClean="0">
                <a:latin typeface="WhitneyHTF-Bold"/>
              </a:rPr>
              <a:t>Closed Saturdays and Sundays during SEP</a:t>
            </a:r>
            <a:endParaRPr lang="en-US" dirty="0">
              <a:latin typeface="WhitneyHTF-Bold"/>
            </a:endParaRPr>
          </a:p>
        </p:txBody>
      </p:sp>
      <p:sp>
        <p:nvSpPr>
          <p:cNvPr id="6" name="Title 1"/>
          <p:cNvSpPr>
            <a:spLocks noGrp="1"/>
          </p:cNvSpPr>
          <p:nvPr>
            <p:ph type="ctrTitle"/>
          </p:nvPr>
        </p:nvSpPr>
        <p:spPr>
          <a:xfrm>
            <a:off x="0" y="381000"/>
            <a:ext cx="9144000" cy="720019"/>
          </a:xfrm>
        </p:spPr>
        <p:txBody>
          <a:bodyPr/>
          <a:lstStyle/>
          <a:p>
            <a:pPr algn="ctr"/>
            <a:r>
              <a:rPr lang="en-US" b="1" dirty="0" smtClean="0"/>
              <a:t>Broker/EEF Service Line Active</a:t>
            </a:r>
            <a:endParaRPr lang="en-US" b="1" dirty="0"/>
          </a:p>
        </p:txBody>
      </p:sp>
    </p:spTree>
    <p:extLst>
      <p:ext uri="{BB962C8B-B14F-4D97-AF65-F5344CB8AC3E}">
        <p14:creationId xmlns:p14="http://schemas.microsoft.com/office/powerpoint/2010/main" val="922997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720019"/>
          </a:xfrm>
        </p:spPr>
        <p:txBody>
          <a:bodyPr/>
          <a:lstStyle/>
          <a:p>
            <a:pPr algn="ctr"/>
            <a:r>
              <a:rPr lang="en-US" sz="3200" b="1" dirty="0" smtClean="0">
                <a:solidFill>
                  <a:srgbClr val="A81C88"/>
                </a:solidFill>
              </a:rPr>
              <a:t>Certification/Training/Account Profile Setup</a:t>
            </a:r>
            <a:endParaRPr lang="en-US" sz="3200" b="1" dirty="0">
              <a:solidFill>
                <a:srgbClr val="A81C88"/>
              </a:solidFill>
            </a:endParaRPr>
          </a:p>
        </p:txBody>
      </p:sp>
      <p:sp>
        <p:nvSpPr>
          <p:cNvPr id="3" name="Subtitle 2"/>
          <p:cNvSpPr>
            <a:spLocks noGrp="1"/>
          </p:cNvSpPr>
          <p:nvPr>
            <p:ph type="subTitle" idx="1"/>
          </p:nvPr>
        </p:nvSpPr>
        <p:spPr>
          <a:xfrm>
            <a:off x="1676400" y="914401"/>
            <a:ext cx="7391400" cy="4800600"/>
          </a:xfrm>
        </p:spPr>
        <p:txBody>
          <a:bodyPr>
            <a:noAutofit/>
          </a:bodyPr>
          <a:lstStyle/>
          <a:p>
            <a:pPr marL="285750" lvl="0" indent="-285750">
              <a:spcBef>
                <a:spcPts val="0"/>
              </a:spcBef>
              <a:buFont typeface="Arial" panose="020B0604020202020204" pitchFamily="34" charset="0"/>
              <a:buChar char="•"/>
            </a:pPr>
            <a:r>
              <a:rPr lang="en-US" sz="1600" dirty="0" smtClean="0">
                <a:latin typeface="WhitneyHTF-Bold"/>
              </a:rPr>
              <a:t>Training invite emails to New Brokers &amp; EEF Entity Points of Contact was sent from the NVHL Training team/Exchange on Aug. 19th. </a:t>
            </a:r>
          </a:p>
          <a:p>
            <a:pPr lvl="0">
              <a:spcBef>
                <a:spcPts val="0"/>
              </a:spcBef>
            </a:pPr>
            <a:endParaRPr lang="en-US" sz="1200" dirty="0" smtClean="0">
              <a:latin typeface="WhitneyHTF-Bold"/>
            </a:endParaRPr>
          </a:p>
          <a:p>
            <a:pPr marL="285750" lvl="0" indent="-285750">
              <a:spcBef>
                <a:spcPts val="0"/>
              </a:spcBef>
              <a:buFont typeface="Arial" panose="020B0604020202020204" pitchFamily="34" charset="0"/>
              <a:buChar char="•"/>
            </a:pPr>
            <a:r>
              <a:rPr lang="en-US" sz="1600" dirty="0" smtClean="0">
                <a:latin typeface="WhitneyHTF-Bold"/>
              </a:rPr>
              <a:t>Once training is complete on the Mindflash system, </a:t>
            </a:r>
            <a:r>
              <a:rPr lang="en-US" sz="1600" dirty="0">
                <a:latin typeface="WhitneyHTF-Bold"/>
              </a:rPr>
              <a:t>B</a:t>
            </a:r>
            <a:r>
              <a:rPr lang="en-US" sz="1600" dirty="0" smtClean="0">
                <a:latin typeface="WhitneyHTF-Bold"/>
              </a:rPr>
              <a:t>rokers are required to complete their profile on GetInsured’s system. Nevada Health Link’s call center can support Brokers with any </a:t>
            </a:r>
            <a:r>
              <a:rPr lang="en-US" sz="1600" u="sng" dirty="0" smtClean="0">
                <a:latin typeface="WhitneyHTF-Bold"/>
              </a:rPr>
              <a:t>account creation </a:t>
            </a:r>
            <a:r>
              <a:rPr lang="en-US" sz="1600" dirty="0" smtClean="0">
                <a:latin typeface="WhitneyHTF-Bold"/>
              </a:rPr>
              <a:t>questions at </a:t>
            </a:r>
            <a:r>
              <a:rPr lang="en-US" sz="1600" b="1" dirty="0" smtClean="0">
                <a:latin typeface="WhitneyHTF-Bold"/>
              </a:rPr>
              <a:t>1-800- 547-8156 </a:t>
            </a:r>
            <a:r>
              <a:rPr lang="en-US" sz="1600" dirty="0" smtClean="0">
                <a:latin typeface="WhitneyHTF-Bold"/>
              </a:rPr>
              <a:t>(Press 5 for technical </a:t>
            </a:r>
            <a:r>
              <a:rPr lang="en-US" sz="1600" u="sng" dirty="0" smtClean="0">
                <a:latin typeface="WhitneyHTF-Bold"/>
              </a:rPr>
              <a:t>account creation </a:t>
            </a:r>
            <a:r>
              <a:rPr lang="en-US" sz="1600" dirty="0" smtClean="0">
                <a:latin typeface="WhitneyHTF-Bold"/>
              </a:rPr>
              <a:t>assistance with GI, or Press 1 for Mindflash training assistance with the Exchange). </a:t>
            </a:r>
          </a:p>
          <a:p>
            <a:pPr lvl="0">
              <a:spcBef>
                <a:spcPts val="0"/>
              </a:spcBef>
            </a:pPr>
            <a:endParaRPr lang="en-US" sz="1200" dirty="0" smtClean="0">
              <a:latin typeface="WhitneyHTF-Bold"/>
            </a:endParaRPr>
          </a:p>
          <a:p>
            <a:pPr marL="285750" lvl="0" indent="-285750">
              <a:spcBef>
                <a:spcPts val="0"/>
              </a:spcBef>
              <a:buFont typeface="Arial" panose="020B0604020202020204" pitchFamily="34" charset="0"/>
              <a:buChar char="•"/>
            </a:pPr>
            <a:r>
              <a:rPr lang="en-US" sz="1600" dirty="0" smtClean="0">
                <a:latin typeface="WhitneyHTF-Bold"/>
              </a:rPr>
              <a:t>Navigator and In Person Assister (IPA) Points of Contact were invited to take training and establish their Entities on GetInsured’s </a:t>
            </a:r>
            <a:r>
              <a:rPr lang="en-US" sz="1600" dirty="0">
                <a:latin typeface="WhitneyHTF-Bold"/>
              </a:rPr>
              <a:t>system. Nevada Health Link’s call center can support </a:t>
            </a:r>
            <a:r>
              <a:rPr lang="en-US" sz="1600" dirty="0" smtClean="0">
                <a:latin typeface="WhitneyHTF-Bold"/>
              </a:rPr>
              <a:t>Entity Points of Contact </a:t>
            </a:r>
            <a:r>
              <a:rPr lang="en-US" sz="1600" dirty="0">
                <a:latin typeface="WhitneyHTF-Bold"/>
              </a:rPr>
              <a:t>with any </a:t>
            </a:r>
            <a:r>
              <a:rPr lang="en-US" sz="1600" u="sng" dirty="0">
                <a:latin typeface="WhitneyHTF-Bold"/>
              </a:rPr>
              <a:t>account creation </a:t>
            </a:r>
            <a:r>
              <a:rPr lang="en-US" sz="1600" dirty="0">
                <a:latin typeface="WhitneyHTF-Bold"/>
              </a:rPr>
              <a:t>questions at </a:t>
            </a:r>
            <a:r>
              <a:rPr lang="en-US" sz="1600" b="1" dirty="0">
                <a:latin typeface="WhitneyHTF-Bold"/>
              </a:rPr>
              <a:t>1-800- 547-8156 </a:t>
            </a:r>
            <a:r>
              <a:rPr lang="en-US" sz="1600" dirty="0">
                <a:latin typeface="WhitneyHTF-Bold"/>
              </a:rPr>
              <a:t>(Press 5 for technical </a:t>
            </a:r>
            <a:r>
              <a:rPr lang="en-US" sz="1600" u="sng" dirty="0">
                <a:latin typeface="WhitneyHTF-Bold"/>
              </a:rPr>
              <a:t>account creation </a:t>
            </a:r>
            <a:r>
              <a:rPr lang="en-US" sz="1600" dirty="0">
                <a:latin typeface="WhitneyHTF-Bold"/>
              </a:rPr>
              <a:t>assistance with GI, or Press 1 for Mindflash training assistance with the Exchange). </a:t>
            </a:r>
            <a:r>
              <a:rPr lang="en-US" sz="1600" dirty="0" smtClean="0">
                <a:latin typeface="WhitneyHTF-Bold"/>
              </a:rPr>
              <a:t>Navigators and IPAs who are not Entity Points of Contact will be invited to Mindflash training the first week of September.</a:t>
            </a:r>
            <a:endParaRPr lang="en-US" sz="1200" dirty="0"/>
          </a:p>
          <a:p>
            <a:pPr marL="285750" indent="-285750">
              <a:lnSpc>
                <a:spcPct val="120000"/>
              </a:lnSpc>
              <a:buFont typeface="Arial" panose="020B0604020202020204" pitchFamily="34" charset="0"/>
              <a:buChar char="•"/>
            </a:pPr>
            <a:r>
              <a:rPr lang="en-US" sz="1600" dirty="0" smtClean="0">
                <a:solidFill>
                  <a:schemeClr val="tx1"/>
                </a:solidFill>
                <a:latin typeface="WhitneyHTF-Bold"/>
              </a:rPr>
              <a:t>Training Deadlines: 	New Brokers = Oct. 1</a:t>
            </a:r>
            <a:r>
              <a:rPr lang="en-US" sz="1600" baseline="30000" dirty="0" smtClean="0">
                <a:solidFill>
                  <a:schemeClr val="tx1"/>
                </a:solidFill>
                <a:latin typeface="WhitneyHTF-Bold"/>
              </a:rPr>
              <a:t>st</a:t>
            </a:r>
            <a:r>
              <a:rPr lang="en-US" sz="1600" dirty="0" smtClean="0">
                <a:solidFill>
                  <a:schemeClr val="tx1"/>
                </a:solidFill>
                <a:latin typeface="WhitneyHTF-Bold"/>
              </a:rPr>
              <a:t> - however 9/4 is when 						consumers will begin designation</a:t>
            </a:r>
          </a:p>
          <a:p>
            <a:pPr>
              <a:lnSpc>
                <a:spcPct val="120000"/>
              </a:lnSpc>
            </a:pPr>
            <a:r>
              <a:rPr lang="en-US" sz="1600" dirty="0">
                <a:solidFill>
                  <a:schemeClr val="tx1"/>
                </a:solidFill>
                <a:latin typeface="WhitneyHTF-Bold"/>
              </a:rPr>
              <a:t>	</a:t>
            </a:r>
            <a:r>
              <a:rPr lang="en-US" sz="1600" dirty="0" smtClean="0">
                <a:solidFill>
                  <a:schemeClr val="tx1"/>
                </a:solidFill>
                <a:latin typeface="WhitneyHTF-Bold"/>
              </a:rPr>
              <a:t>				Navigator/IPA Entity Points of Contact = Sept. 1st</a:t>
            </a:r>
          </a:p>
          <a:p>
            <a:pPr lvl="1" algn="l">
              <a:lnSpc>
                <a:spcPct val="120000"/>
              </a:lnSpc>
            </a:pPr>
            <a:endParaRPr lang="en-US" dirty="0" smtClean="0">
              <a:solidFill>
                <a:schemeClr val="tx1"/>
              </a:solidFill>
              <a:latin typeface="WhitneyHTF-Bold"/>
            </a:endParaRPr>
          </a:p>
          <a:p>
            <a:endParaRPr lang="en-US" sz="1800" dirty="0">
              <a:latin typeface="Whitney HTF Book"/>
            </a:endParaRPr>
          </a:p>
        </p:txBody>
      </p:sp>
    </p:spTree>
    <p:extLst>
      <p:ext uri="{BB962C8B-B14F-4D97-AF65-F5344CB8AC3E}">
        <p14:creationId xmlns:p14="http://schemas.microsoft.com/office/powerpoint/2010/main" val="3947290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52400"/>
            <a:ext cx="9144000" cy="720019"/>
          </a:xfrm>
        </p:spPr>
        <p:txBody>
          <a:bodyPr/>
          <a:lstStyle/>
          <a:p>
            <a:pPr algn="ctr"/>
            <a:r>
              <a:rPr lang="en-US" sz="3200" b="1" dirty="0" smtClean="0"/>
              <a:t>Designate a Broker Prior to Open Enrollment</a:t>
            </a:r>
            <a:endParaRPr lang="en-US" sz="3200" b="1" dirty="0"/>
          </a:p>
        </p:txBody>
      </p:sp>
      <p:sp>
        <p:nvSpPr>
          <p:cNvPr id="6" name="Subtitle 2"/>
          <p:cNvSpPr>
            <a:spLocks noGrp="1"/>
          </p:cNvSpPr>
          <p:nvPr>
            <p:ph type="subTitle" idx="1"/>
          </p:nvPr>
        </p:nvSpPr>
        <p:spPr>
          <a:xfrm>
            <a:off x="1575335" y="685800"/>
            <a:ext cx="7467600" cy="5147381"/>
          </a:xfrm>
        </p:spPr>
        <p:txBody>
          <a:bodyPr/>
          <a:lstStyle/>
          <a:p>
            <a:r>
              <a:rPr lang="en-US" sz="1600" dirty="0" smtClean="0"/>
              <a:t>To designate a Broker prior to open enrollment, consumers need </a:t>
            </a:r>
            <a:r>
              <a:rPr lang="en-US" sz="1600" dirty="0"/>
              <a:t>to have an </a:t>
            </a:r>
            <a:r>
              <a:rPr lang="en-US" sz="1600" b="1" u="sng" dirty="0" smtClean="0"/>
              <a:t>account</a:t>
            </a:r>
            <a:r>
              <a:rPr lang="en-US" sz="1600" dirty="0" smtClean="0"/>
              <a:t>. Consumers do </a:t>
            </a:r>
            <a:r>
              <a:rPr lang="en-US" sz="1600" dirty="0"/>
              <a:t>not </a:t>
            </a:r>
            <a:r>
              <a:rPr lang="en-US" sz="1600" dirty="0" smtClean="0"/>
              <a:t>need to have </a:t>
            </a:r>
            <a:r>
              <a:rPr lang="en-US" sz="1600" dirty="0"/>
              <a:t>an application before they designate a </a:t>
            </a:r>
            <a:r>
              <a:rPr lang="en-US" sz="1600" dirty="0" smtClean="0"/>
              <a:t>Broker.</a:t>
            </a:r>
            <a:endParaRPr lang="en-US" sz="1600" dirty="0"/>
          </a:p>
          <a:p>
            <a:endParaRPr lang="en-US" sz="1600" dirty="0" smtClean="0"/>
          </a:p>
          <a:p>
            <a:r>
              <a:rPr lang="en-US" sz="1600" u="sng" dirty="0" smtClean="0"/>
              <a:t>Consumer </a:t>
            </a:r>
            <a:r>
              <a:rPr lang="en-US" sz="1600" u="sng" dirty="0"/>
              <a:t>designation workflow process</a:t>
            </a:r>
            <a:r>
              <a:rPr lang="en-US" sz="1600" dirty="0"/>
              <a:t>:</a:t>
            </a:r>
          </a:p>
          <a:p>
            <a:pPr marL="285750" lvl="0" indent="-285750">
              <a:buFont typeface="Arial" panose="020B0604020202020204" pitchFamily="34" charset="0"/>
              <a:buChar char="•"/>
            </a:pPr>
            <a:r>
              <a:rPr lang="en-US" sz="1600" dirty="0"/>
              <a:t>Consumers and </a:t>
            </a:r>
            <a:r>
              <a:rPr lang="en-US" sz="1600" dirty="0" smtClean="0"/>
              <a:t>Brokers </a:t>
            </a:r>
            <a:r>
              <a:rPr lang="en-US" sz="1600" dirty="0"/>
              <a:t>are populated via data migration from </a:t>
            </a:r>
            <a:r>
              <a:rPr lang="en-US" sz="1600" dirty="0" smtClean="0"/>
              <a:t>the Federal Marketplace. New consumers cannot currently </a:t>
            </a:r>
            <a:r>
              <a:rPr lang="en-US" sz="1600" dirty="0"/>
              <a:t>create their own </a:t>
            </a:r>
            <a:r>
              <a:rPr lang="en-US" sz="1600" dirty="0" smtClean="0"/>
              <a:t>account, but will be able to on November 1, 2019 when open </a:t>
            </a:r>
            <a:r>
              <a:rPr lang="en-US" sz="1600" dirty="0"/>
              <a:t>enrollment starts.</a:t>
            </a:r>
          </a:p>
          <a:p>
            <a:pPr marL="285750" lvl="0" indent="-285750">
              <a:buFont typeface="Arial" panose="020B0604020202020204" pitchFamily="34" charset="0"/>
              <a:buChar char="•"/>
            </a:pPr>
            <a:r>
              <a:rPr lang="en-US" sz="1600" dirty="0"/>
              <a:t>If </a:t>
            </a:r>
            <a:r>
              <a:rPr lang="en-US" sz="1600" dirty="0" smtClean="0"/>
              <a:t>an existing consumer </a:t>
            </a:r>
            <a:r>
              <a:rPr lang="en-US" sz="1600" dirty="0"/>
              <a:t>already has </a:t>
            </a:r>
            <a:r>
              <a:rPr lang="en-US" sz="1600" dirty="0" smtClean="0"/>
              <a:t>an agent/broker of record from plan year 2019 and </a:t>
            </a:r>
            <a:r>
              <a:rPr lang="en-US" sz="1600" dirty="0"/>
              <a:t>that broker is certified, they will have that </a:t>
            </a:r>
            <a:r>
              <a:rPr lang="en-US" sz="1600" dirty="0" smtClean="0"/>
              <a:t>broker </a:t>
            </a:r>
            <a:r>
              <a:rPr lang="en-US" sz="1600" dirty="0"/>
              <a:t>designated to them in </a:t>
            </a:r>
            <a:r>
              <a:rPr lang="en-US" sz="1600" dirty="0" smtClean="0"/>
              <a:t>the new GetInsured platform. </a:t>
            </a:r>
            <a:r>
              <a:rPr lang="en-US" sz="1600" dirty="0"/>
              <a:t>They </a:t>
            </a:r>
            <a:r>
              <a:rPr lang="en-US" sz="1600" dirty="0" smtClean="0"/>
              <a:t>will NOT </a:t>
            </a:r>
            <a:r>
              <a:rPr lang="en-US" sz="1600" dirty="0"/>
              <a:t>be able to change </a:t>
            </a:r>
            <a:r>
              <a:rPr lang="en-US" sz="1600" dirty="0" smtClean="0"/>
              <a:t>this designation, but if need be, the consumer will be able to change this designation once open enrollment begins.</a:t>
            </a:r>
            <a:endParaRPr lang="en-US" sz="1600" dirty="0"/>
          </a:p>
          <a:p>
            <a:pPr marL="285750" lvl="0" indent="-285750">
              <a:buFont typeface="Arial" panose="020B0604020202020204" pitchFamily="34" charset="0"/>
              <a:buChar char="•"/>
            </a:pPr>
            <a:r>
              <a:rPr lang="en-US" sz="1600" dirty="0"/>
              <a:t>If </a:t>
            </a:r>
            <a:r>
              <a:rPr lang="en-US" sz="1600" smtClean="0"/>
              <a:t>an existing consumer </a:t>
            </a:r>
            <a:r>
              <a:rPr lang="en-US" sz="1600" dirty="0"/>
              <a:t>already has </a:t>
            </a:r>
            <a:r>
              <a:rPr lang="en-US" sz="1600" dirty="0" smtClean="0"/>
              <a:t>an agent/broker of record from plan year 2019 </a:t>
            </a:r>
            <a:r>
              <a:rPr lang="en-US" sz="1600" dirty="0"/>
              <a:t>but that </a:t>
            </a:r>
            <a:r>
              <a:rPr lang="en-US" sz="1600" dirty="0" smtClean="0"/>
              <a:t>broker </a:t>
            </a:r>
            <a:r>
              <a:rPr lang="en-US" sz="1600" dirty="0"/>
              <a:t>is NOT certified, they will NOT have </a:t>
            </a:r>
            <a:r>
              <a:rPr lang="en-US" sz="1600" dirty="0" smtClean="0"/>
              <a:t>that </a:t>
            </a:r>
            <a:r>
              <a:rPr lang="en-US" sz="1600" dirty="0"/>
              <a:t>B</a:t>
            </a:r>
            <a:r>
              <a:rPr lang="en-US" sz="1600" dirty="0" smtClean="0"/>
              <a:t>roker </a:t>
            </a:r>
            <a:r>
              <a:rPr lang="en-US" sz="1600" dirty="0"/>
              <a:t>designated to them in </a:t>
            </a:r>
            <a:r>
              <a:rPr lang="en-US" sz="1600" dirty="0" smtClean="0"/>
              <a:t>GetInsured platform, </a:t>
            </a:r>
            <a:r>
              <a:rPr lang="en-US" sz="1600" dirty="0"/>
              <a:t>and </a:t>
            </a:r>
            <a:r>
              <a:rPr lang="en-US" sz="1600" dirty="0" smtClean="0"/>
              <a:t>the consumer </a:t>
            </a:r>
            <a:r>
              <a:rPr lang="en-US" sz="1600" dirty="0"/>
              <a:t>can designate </a:t>
            </a:r>
            <a:r>
              <a:rPr lang="en-US" sz="1600" dirty="0" smtClean="0"/>
              <a:t>any certified broker in the GetInsured platform.</a:t>
            </a:r>
            <a:endParaRPr lang="en-US" sz="1600" dirty="0"/>
          </a:p>
          <a:p>
            <a:pPr marL="285750" lvl="0" indent="-285750">
              <a:buFont typeface="Arial" panose="020B0604020202020204" pitchFamily="34" charset="0"/>
              <a:buChar char="•"/>
            </a:pPr>
            <a:r>
              <a:rPr lang="en-US" sz="1600" dirty="0"/>
              <a:t>If </a:t>
            </a:r>
            <a:r>
              <a:rPr lang="en-US" sz="1600" dirty="0" smtClean="0"/>
              <a:t>an existing consumer had </a:t>
            </a:r>
            <a:r>
              <a:rPr lang="en-US" sz="1600" dirty="0"/>
              <a:t>no </a:t>
            </a:r>
            <a:r>
              <a:rPr lang="en-US" sz="1600" dirty="0" smtClean="0"/>
              <a:t>broker of record from plan year 2019, </a:t>
            </a:r>
            <a:r>
              <a:rPr lang="en-US" sz="1600" dirty="0"/>
              <a:t>they can designate a certified </a:t>
            </a:r>
            <a:r>
              <a:rPr lang="en-US" sz="1600" dirty="0" smtClean="0"/>
              <a:t>broker in the </a:t>
            </a:r>
            <a:r>
              <a:rPr lang="en-US" sz="1600" dirty="0" err="1" smtClean="0"/>
              <a:t>GetInsured</a:t>
            </a:r>
            <a:r>
              <a:rPr lang="en-US" sz="1600" dirty="0" smtClean="0"/>
              <a:t> platform starting Sept. 4</a:t>
            </a:r>
            <a:r>
              <a:rPr lang="en-US" sz="1600" baseline="30000" dirty="0" smtClean="0"/>
              <a:t>th</a:t>
            </a:r>
            <a:r>
              <a:rPr lang="en-US" sz="1600" dirty="0" smtClean="0"/>
              <a:t>. </a:t>
            </a:r>
            <a:endParaRPr lang="en-US" sz="1600" dirty="0"/>
          </a:p>
        </p:txBody>
      </p:sp>
    </p:spTree>
    <p:extLst>
      <p:ext uri="{BB962C8B-B14F-4D97-AF65-F5344CB8AC3E}">
        <p14:creationId xmlns:p14="http://schemas.microsoft.com/office/powerpoint/2010/main" val="1726375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52400"/>
            <a:ext cx="9144000" cy="720019"/>
          </a:xfrm>
        </p:spPr>
        <p:txBody>
          <a:bodyPr/>
          <a:lstStyle/>
          <a:p>
            <a:pPr algn="ctr"/>
            <a:r>
              <a:rPr lang="en-US" sz="3200" b="1" dirty="0" smtClean="0"/>
              <a:t>Designate a Broker – Populating Your </a:t>
            </a:r>
            <a:r>
              <a:rPr lang="en-US" sz="3200" b="1" dirty="0" err="1" smtClean="0"/>
              <a:t>B.o.B</a:t>
            </a:r>
            <a:r>
              <a:rPr lang="en-US" sz="3200" b="1" dirty="0" smtClean="0"/>
              <a:t>.</a:t>
            </a:r>
            <a:endParaRPr lang="en-US" sz="3200" b="1" dirty="0"/>
          </a:p>
        </p:txBody>
      </p:sp>
      <p:sp>
        <p:nvSpPr>
          <p:cNvPr id="6" name="Subtitle 2"/>
          <p:cNvSpPr>
            <a:spLocks noGrp="1"/>
          </p:cNvSpPr>
          <p:nvPr>
            <p:ph type="subTitle" idx="1"/>
          </p:nvPr>
        </p:nvSpPr>
        <p:spPr>
          <a:xfrm>
            <a:off x="1600200" y="762000"/>
            <a:ext cx="7467600" cy="4953000"/>
          </a:xfrm>
        </p:spPr>
        <p:txBody>
          <a:bodyPr/>
          <a:lstStyle/>
          <a:p>
            <a:pPr>
              <a:spcBef>
                <a:spcPts val="0"/>
              </a:spcBef>
            </a:pPr>
            <a:r>
              <a:rPr lang="en-US" sz="1400" dirty="0" smtClean="0">
                <a:hlinkClick r:id="rId3"/>
              </a:rPr>
              <a:t>Step-by-Step instructions </a:t>
            </a:r>
            <a:r>
              <a:rPr lang="en-US" sz="1400" dirty="0" smtClean="0"/>
              <a:t>to designate a Broker:</a:t>
            </a:r>
          </a:p>
          <a:p>
            <a:pPr marL="287338" indent="-287338">
              <a:spcBef>
                <a:spcPts val="0"/>
              </a:spcBef>
              <a:buFont typeface="Arial" panose="020B0604020202020204" pitchFamily="34" charset="0"/>
              <a:buChar char="•"/>
            </a:pPr>
            <a:r>
              <a:rPr lang="en-US" sz="1400" dirty="0" smtClean="0"/>
              <a:t>Walk the consumer through the account activation process by directing consumers to </a:t>
            </a:r>
            <a:r>
              <a:rPr lang="en-US" sz="1400" dirty="0" smtClean="0">
                <a:hlinkClick r:id="rId4"/>
              </a:rPr>
              <a:t>enroll.nevadahealthlink.com</a:t>
            </a:r>
            <a:r>
              <a:rPr lang="en-US" sz="1400" dirty="0" smtClean="0"/>
              <a:t> to enter their access code and claim their account.</a:t>
            </a:r>
          </a:p>
          <a:p>
            <a:pPr marL="287338" indent="-287338">
              <a:spcBef>
                <a:spcPts val="0"/>
              </a:spcBef>
              <a:buFont typeface="Arial" panose="020B0604020202020204" pitchFamily="34" charset="0"/>
              <a:buChar char="•"/>
            </a:pPr>
            <a:r>
              <a:rPr lang="en-US" sz="1400" dirty="0" smtClean="0"/>
              <a:t>Once a consumer has completed the steps to claim their account, they will be taken to a page that will allow them to designate a Broker.</a:t>
            </a:r>
          </a:p>
          <a:p>
            <a:pPr marL="287338" indent="-287338">
              <a:spcBef>
                <a:spcPts val="0"/>
              </a:spcBef>
              <a:buFont typeface="Arial" panose="020B0604020202020204" pitchFamily="34" charset="0"/>
              <a:buChar char="•"/>
            </a:pPr>
            <a:r>
              <a:rPr lang="en-US" sz="1400" dirty="0" smtClean="0"/>
              <a:t>Direct a consumer to click on the “Find Free Local Assistance” button.</a:t>
            </a:r>
          </a:p>
          <a:p>
            <a:pPr marL="287338" indent="-287338">
              <a:spcBef>
                <a:spcPts val="0"/>
              </a:spcBef>
              <a:buFont typeface="Arial" panose="020B0604020202020204" pitchFamily="34" charset="0"/>
              <a:buChar char="•"/>
            </a:pPr>
            <a:r>
              <a:rPr lang="en-US" sz="1400" dirty="0" smtClean="0"/>
              <a:t>Direct the consumer to click on the button to the left “Find A Nevada Certified Agent or Broker Near You.”</a:t>
            </a:r>
          </a:p>
          <a:p>
            <a:pPr marL="287338" indent="-287338">
              <a:spcBef>
                <a:spcPts val="0"/>
              </a:spcBef>
              <a:buFont typeface="Arial" panose="020B0604020202020204" pitchFamily="34" charset="0"/>
              <a:buChar char="•"/>
            </a:pPr>
            <a:r>
              <a:rPr lang="en-US" sz="1400" dirty="0" smtClean="0"/>
              <a:t>Direct the consumer to enter your (Broker) first and last name in the appropriate boxes and press “</a:t>
            </a:r>
            <a:r>
              <a:rPr lang="en-US" sz="1400" dirty="0"/>
              <a:t>S</a:t>
            </a:r>
            <a:r>
              <a:rPr lang="en-US" sz="1400" dirty="0" smtClean="0"/>
              <a:t>earch.” Your information will display if you have opted into displaying it during the account creation process.</a:t>
            </a:r>
          </a:p>
          <a:p>
            <a:pPr marL="287338" indent="-287338">
              <a:spcBef>
                <a:spcPts val="0"/>
              </a:spcBef>
              <a:buFont typeface="Arial" panose="020B0604020202020204" pitchFamily="34" charset="0"/>
              <a:buChar char="•"/>
            </a:pPr>
            <a:r>
              <a:rPr lang="en-US" sz="1400" dirty="0" smtClean="0"/>
              <a:t>Direct the consumer to click on your name and press “Continue.”</a:t>
            </a:r>
          </a:p>
          <a:p>
            <a:pPr marL="287338" indent="-287338">
              <a:spcBef>
                <a:spcPts val="0"/>
              </a:spcBef>
              <a:buFont typeface="Arial" panose="020B0604020202020204" pitchFamily="34" charset="0"/>
              <a:buChar char="•"/>
            </a:pPr>
            <a:r>
              <a:rPr lang="en-US" sz="1400" dirty="0" smtClean="0"/>
              <a:t>Direct the consumer to read and mark the three check boxes, enter their name in the “Applicant E-Signature” box, and press “Confirm.”</a:t>
            </a:r>
          </a:p>
          <a:p>
            <a:pPr marL="287338" indent="-287338">
              <a:spcBef>
                <a:spcPts val="0"/>
              </a:spcBef>
              <a:buFont typeface="Arial" panose="020B0604020202020204" pitchFamily="34" charset="0"/>
              <a:buChar char="•"/>
            </a:pPr>
            <a:r>
              <a:rPr lang="en-US" sz="1400" dirty="0" smtClean="0"/>
              <a:t>The consumer will receive a “Congratulations” screen indicating a successful designation.</a:t>
            </a:r>
          </a:p>
          <a:p>
            <a:pPr marL="287338" indent="-287338">
              <a:spcBef>
                <a:spcPts val="0"/>
              </a:spcBef>
              <a:buFont typeface="Arial" panose="020B0604020202020204" pitchFamily="34" charset="0"/>
              <a:buChar char="•"/>
            </a:pPr>
            <a:r>
              <a:rPr lang="en-US" sz="1400" dirty="0" smtClean="0"/>
              <a:t>Once the consumer has successfully claimed their account and designated you as their Broker of record you will need to login to your Nevada Health Link account and click on the “Individuals” tab and then click on “Pending Requests.” </a:t>
            </a:r>
          </a:p>
          <a:p>
            <a:pPr marL="287338" indent="-287338">
              <a:spcBef>
                <a:spcPts val="0"/>
              </a:spcBef>
              <a:buFont typeface="Arial" panose="020B0604020202020204" pitchFamily="34" charset="0"/>
              <a:buChar char="•"/>
            </a:pPr>
            <a:r>
              <a:rPr lang="en-US" sz="1400" dirty="0" smtClean="0"/>
              <a:t>You will then click on the “Action” gear drop-down and click on “Accept.”</a:t>
            </a:r>
          </a:p>
          <a:p>
            <a:pPr marL="287338" indent="-287338">
              <a:spcBef>
                <a:spcPts val="0"/>
              </a:spcBef>
              <a:buFont typeface="Arial" panose="020B0604020202020204" pitchFamily="34" charset="0"/>
              <a:buChar char="•"/>
            </a:pPr>
            <a:r>
              <a:rPr lang="en-US" sz="1400" dirty="0" smtClean="0"/>
              <a:t>The consumer will move from pending request to the “Active Individuals” queue.</a:t>
            </a:r>
          </a:p>
          <a:p>
            <a:pPr marL="287338" indent="-287338">
              <a:spcBef>
                <a:spcPts val="0"/>
              </a:spcBef>
              <a:buFont typeface="Arial" panose="020B0604020202020204" pitchFamily="34" charset="0"/>
              <a:buChar char="•"/>
            </a:pPr>
            <a:endParaRPr lang="en-US" sz="1400" dirty="0" smtClean="0"/>
          </a:p>
          <a:p>
            <a:pPr marL="287338" indent="-287338">
              <a:spcBef>
                <a:spcPts val="0"/>
              </a:spcBef>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74586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152400"/>
            <a:ext cx="9144000" cy="720019"/>
          </a:xfrm>
        </p:spPr>
        <p:txBody>
          <a:bodyPr/>
          <a:lstStyle/>
          <a:p>
            <a:pPr algn="ctr"/>
            <a:r>
              <a:rPr lang="en-US" b="1" dirty="0" smtClean="0"/>
              <a:t>Key Dates</a:t>
            </a:r>
            <a:endParaRPr lang="en-US" b="1" dirty="0"/>
          </a:p>
        </p:txBody>
      </p:sp>
      <p:sp>
        <p:nvSpPr>
          <p:cNvPr id="6" name="Subtitle 2"/>
          <p:cNvSpPr>
            <a:spLocks noGrp="1"/>
          </p:cNvSpPr>
          <p:nvPr>
            <p:ph type="subTitle" idx="1"/>
          </p:nvPr>
        </p:nvSpPr>
        <p:spPr>
          <a:xfrm>
            <a:off x="1600200" y="762000"/>
            <a:ext cx="7467600" cy="4953000"/>
          </a:xfrm>
        </p:spPr>
        <p:txBody>
          <a:bodyPr/>
          <a:lstStyle/>
          <a:p>
            <a:pPr>
              <a:spcBef>
                <a:spcPts val="0"/>
              </a:spcBef>
            </a:pPr>
            <a:endParaRPr lang="en-US" sz="1100" dirty="0" smtClean="0"/>
          </a:p>
          <a:p>
            <a:pPr marL="287338" indent="-287338">
              <a:spcBef>
                <a:spcPts val="0"/>
              </a:spcBef>
              <a:buFont typeface="Arial" panose="020B0604020202020204" pitchFamily="34" charset="0"/>
              <a:buChar char="•"/>
            </a:pPr>
            <a:r>
              <a:rPr lang="en-US" sz="1200" b="1" u="sng" dirty="0"/>
              <a:t>8/19/2019: </a:t>
            </a:r>
            <a:r>
              <a:rPr lang="en-US" sz="1200" dirty="0"/>
              <a:t>Invitations for online </a:t>
            </a:r>
            <a:r>
              <a:rPr lang="en-US" sz="1200" dirty="0" smtClean="0"/>
              <a:t>learning </a:t>
            </a:r>
            <a:r>
              <a:rPr lang="en-US" sz="1200" dirty="0"/>
              <a:t>curriculum (Mindflash) were emailed to New Brokers; SBE Platform available for self-service account creation; Broker </a:t>
            </a:r>
            <a:r>
              <a:rPr lang="en-US" sz="1200" dirty="0" smtClean="0"/>
              <a:t>Onboarding </a:t>
            </a:r>
            <a:r>
              <a:rPr lang="en-US" sz="1200" dirty="0"/>
              <a:t>and Certification </a:t>
            </a:r>
            <a:r>
              <a:rPr lang="en-US" sz="1200" dirty="0" smtClean="0"/>
              <a:t>Guide, Onboarding </a:t>
            </a:r>
            <a:r>
              <a:rPr lang="en-US" sz="1200" dirty="0"/>
              <a:t>and Certification Guide, </a:t>
            </a:r>
            <a:r>
              <a:rPr lang="en-US" sz="1200" dirty="0" smtClean="0"/>
              <a:t>and the EEF Onboarding Guide are </a:t>
            </a:r>
            <a:r>
              <a:rPr lang="en-US" sz="1200" dirty="0"/>
              <a:t>posted to </a:t>
            </a:r>
            <a:r>
              <a:rPr lang="en-US" sz="1200" u="sng" dirty="0">
                <a:hlinkClick r:id="rId3"/>
              </a:rPr>
              <a:t>https://</a:t>
            </a:r>
            <a:r>
              <a:rPr lang="en-US" sz="1200" u="sng" dirty="0" smtClean="0">
                <a:hlinkClick r:id="rId3"/>
              </a:rPr>
              <a:t>www.nevadahealthlink.com/partner-transition/</a:t>
            </a:r>
            <a:r>
              <a:rPr lang="en-US" sz="1200" u="sng" dirty="0" smtClean="0"/>
              <a:t> </a:t>
            </a:r>
            <a:r>
              <a:rPr lang="en-US" sz="1200" dirty="0" smtClean="0"/>
              <a:t>Returning brokers who missed deadline, new brokers, and EEF entities have until Oct. 1 to complete their Mindflash curriculum, and certification process. </a:t>
            </a:r>
            <a:endParaRPr lang="en-US" sz="1200" u="sng" dirty="0"/>
          </a:p>
          <a:p>
            <a:pPr>
              <a:spcBef>
                <a:spcPts val="0"/>
              </a:spcBef>
            </a:pPr>
            <a:endParaRPr lang="en-US" sz="1200" dirty="0" smtClean="0"/>
          </a:p>
          <a:p>
            <a:pPr marL="287338" indent="-287338">
              <a:spcBef>
                <a:spcPts val="0"/>
              </a:spcBef>
              <a:buFont typeface="Arial" panose="020B0604020202020204" pitchFamily="34" charset="0"/>
              <a:buChar char="•"/>
            </a:pPr>
            <a:r>
              <a:rPr lang="en-US" sz="1200" b="1" u="sng" dirty="0" smtClean="0"/>
              <a:t>9/4/2019:</a:t>
            </a:r>
            <a:r>
              <a:rPr lang="en-US" sz="1200" dirty="0" smtClean="0"/>
              <a:t> “Soft Launch” of SBE Platform; Returning Brokers can verify migrated Book of </a:t>
            </a:r>
            <a:r>
              <a:rPr lang="en-US" sz="1200" dirty="0"/>
              <a:t>Business; migrated application data is “frozen” to prevent conflicts with </a:t>
            </a:r>
            <a:r>
              <a:rPr lang="en-US" sz="1200" dirty="0" smtClean="0"/>
              <a:t>HealthCare.gov</a:t>
            </a:r>
            <a:r>
              <a:rPr lang="en-US" sz="1200" dirty="0"/>
              <a:t>; migrated consumers without a designated enrollment professional can make a designation; migrated consumers who have not provided consent for auto-renewal can do </a:t>
            </a:r>
            <a:r>
              <a:rPr lang="en-US" sz="1200" dirty="0" smtClean="0"/>
              <a:t>so.</a:t>
            </a:r>
            <a:endParaRPr lang="en-US" sz="1200" dirty="0"/>
          </a:p>
          <a:p>
            <a:pPr>
              <a:spcBef>
                <a:spcPts val="0"/>
              </a:spcBef>
            </a:pPr>
            <a:endParaRPr lang="en-US" sz="1200" dirty="0"/>
          </a:p>
          <a:p>
            <a:pPr marL="287338" indent="-287338">
              <a:spcAft>
                <a:spcPts val="1200"/>
              </a:spcAft>
              <a:buFont typeface="Arial" panose="020B0604020202020204" pitchFamily="34" charset="0"/>
              <a:buChar char="•"/>
            </a:pPr>
            <a:r>
              <a:rPr lang="en-US" sz="1200" b="1" u="sng" dirty="0" smtClean="0"/>
              <a:t>10/3/2019</a:t>
            </a:r>
            <a:r>
              <a:rPr lang="en-US" sz="1200" b="1" u="sng" dirty="0"/>
              <a:t>:</a:t>
            </a:r>
            <a:r>
              <a:rPr lang="en-US" sz="1200" dirty="0"/>
              <a:t> “Window Shopping” available for anonymous plan </a:t>
            </a:r>
            <a:r>
              <a:rPr lang="en-US" sz="1200" dirty="0" smtClean="0"/>
              <a:t>comparison. Open to all consumers.</a:t>
            </a:r>
            <a:endParaRPr lang="en-US" sz="1200" dirty="0"/>
          </a:p>
          <a:p>
            <a:pPr marL="287338" indent="-287338">
              <a:spcAft>
                <a:spcPts val="1200"/>
              </a:spcAft>
              <a:buFont typeface="Arial" panose="020B0604020202020204" pitchFamily="34" charset="0"/>
              <a:buChar char="•"/>
            </a:pPr>
            <a:r>
              <a:rPr lang="en-US" sz="1200" b="1" u="sng" dirty="0"/>
              <a:t>10/15/2019—10/31/2019:</a:t>
            </a:r>
            <a:r>
              <a:rPr lang="en-US" sz="1200" dirty="0"/>
              <a:t> Auto-renewal batch jobs run; enrollment professional designation and consent for auto-renewal are “frozen” in order to prevent conflicts with auto-renewal job</a:t>
            </a:r>
          </a:p>
          <a:p>
            <a:pPr marL="287338" indent="-287338">
              <a:spcAft>
                <a:spcPts val="1200"/>
              </a:spcAft>
              <a:buFont typeface="Arial" panose="020B0604020202020204" pitchFamily="34" charset="0"/>
              <a:buChar char="•"/>
            </a:pPr>
            <a:r>
              <a:rPr lang="en-US" sz="1200" b="1" u="sng" dirty="0"/>
              <a:t>11/1/2019:</a:t>
            </a:r>
            <a:r>
              <a:rPr lang="en-US" sz="1200" dirty="0"/>
              <a:t> OEP begins; migrated consumers can edit/modify application data and submit new enrollments; new consumers can create user accounts, designate enrollment professionals, and submit </a:t>
            </a:r>
            <a:r>
              <a:rPr lang="en-US" sz="1200" dirty="0" smtClean="0"/>
              <a:t>applications/enrollments</a:t>
            </a:r>
            <a:endParaRPr lang="en-US" sz="1200" i="1" dirty="0" smtClean="0"/>
          </a:p>
          <a:p>
            <a:pPr>
              <a:spcBef>
                <a:spcPts val="0"/>
              </a:spcBef>
            </a:pPr>
            <a:r>
              <a:rPr lang="en-US" sz="1200" i="1" dirty="0" smtClean="0"/>
              <a:t>* </a:t>
            </a:r>
            <a:r>
              <a:rPr lang="en-US" sz="1200" i="1" dirty="0"/>
              <a:t>Please Note: In order to be “certified” Brokers and EEFs must have completed both the online certification curriculum (Mindflash) and the user account registration process (SBE Platform), as defined in their respective On-Boarding and Certification guides</a:t>
            </a:r>
          </a:p>
          <a:p>
            <a:pPr marL="287338" indent="-287338">
              <a:spcBef>
                <a:spcPts val="0"/>
              </a:spcBef>
              <a:buFont typeface="Arial" panose="020B0604020202020204" pitchFamily="34" charset="0"/>
              <a:buChar char="•"/>
            </a:pPr>
            <a:endParaRPr lang="en-US" sz="1400" dirty="0" smtClean="0"/>
          </a:p>
        </p:txBody>
      </p:sp>
    </p:spTree>
    <p:extLst>
      <p:ext uri="{BB962C8B-B14F-4D97-AF65-F5344CB8AC3E}">
        <p14:creationId xmlns:p14="http://schemas.microsoft.com/office/powerpoint/2010/main" val="3036935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SH Sections">
  <a:themeElements>
    <a:clrScheme name="Custom 1">
      <a:dk1>
        <a:srgbClr val="3C3C3B"/>
      </a:dk1>
      <a:lt1>
        <a:srgbClr val="FFFFFF"/>
      </a:lt1>
      <a:dk2>
        <a:srgbClr val="FFFFFE"/>
      </a:dk2>
      <a:lt2>
        <a:srgbClr val="FFFFFE"/>
      </a:lt2>
      <a:accent1>
        <a:srgbClr val="13A0E5"/>
      </a:accent1>
      <a:accent2>
        <a:srgbClr val="980071"/>
      </a:accent2>
      <a:accent3>
        <a:srgbClr val="F3C136"/>
      </a:accent3>
      <a:accent4>
        <a:srgbClr val="87AC35"/>
      </a:accent4>
      <a:accent5>
        <a:srgbClr val="4BACC6"/>
      </a:accent5>
      <a:accent6>
        <a:srgbClr val="F79646"/>
      </a:accent6>
      <a:hlink>
        <a:srgbClr val="98007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SH Content Slide">
  <a:themeElements>
    <a:clrScheme name="Custom 1">
      <a:dk1>
        <a:srgbClr val="3C3C3B"/>
      </a:dk1>
      <a:lt1>
        <a:srgbClr val="FFFFFF"/>
      </a:lt1>
      <a:dk2>
        <a:srgbClr val="FFFFFE"/>
      </a:dk2>
      <a:lt2>
        <a:srgbClr val="FFFFFE"/>
      </a:lt2>
      <a:accent1>
        <a:srgbClr val="13A0E5"/>
      </a:accent1>
      <a:accent2>
        <a:srgbClr val="980071"/>
      </a:accent2>
      <a:accent3>
        <a:srgbClr val="F3C136"/>
      </a:accent3>
      <a:accent4>
        <a:srgbClr val="87AC35"/>
      </a:accent4>
      <a:accent5>
        <a:srgbClr val="4BACC6"/>
      </a:accent5>
      <a:accent6>
        <a:srgbClr val="F79646"/>
      </a:accent6>
      <a:hlink>
        <a:srgbClr val="98007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8320</TotalTime>
  <Words>1627</Words>
  <Application>Microsoft Office PowerPoint</Application>
  <PresentationFormat>On-screen Show (4:3)</PresentationFormat>
  <Paragraphs>165</Paragraphs>
  <Slides>14</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Courier New</vt:lpstr>
      <vt:lpstr>Whitney HTF Book</vt:lpstr>
      <vt:lpstr>WhitneyHTF-Bold</vt:lpstr>
      <vt:lpstr>WhitneyHTF-Book</vt:lpstr>
      <vt:lpstr>WhitneyHTF-SemiBold</vt:lpstr>
      <vt:lpstr>Custom Design</vt:lpstr>
      <vt:lpstr>SSH Sections</vt:lpstr>
      <vt:lpstr>SSH Content Slide</vt:lpstr>
      <vt:lpstr>Silver State Health Insurance Exchange</vt:lpstr>
      <vt:lpstr>Agenda</vt:lpstr>
      <vt:lpstr>SSHIX Introductions</vt:lpstr>
      <vt:lpstr>Progress-to-Date on Transition</vt:lpstr>
      <vt:lpstr>Broker/EEF Service Line Active</vt:lpstr>
      <vt:lpstr>Certification/Training/Account Profile Setup</vt:lpstr>
      <vt:lpstr>Designate a Broker Prior to Open Enrollment</vt:lpstr>
      <vt:lpstr>Designate a Broker – Populating Your B.o.B.</vt:lpstr>
      <vt:lpstr>Key Dates</vt:lpstr>
      <vt:lpstr>PowerPoint Presentation</vt:lpstr>
      <vt:lpstr>PowerPoint Presentation</vt:lpstr>
      <vt:lpstr>Q &amp; A</vt:lpstr>
      <vt:lpstr>Q &amp; A</vt:lpstr>
      <vt:lpstr>Contacting the Exchange</vt:lpstr>
    </vt:vector>
  </TitlesOfParts>
  <Company>KPS|3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Abe</dc:creator>
  <cp:lastModifiedBy>Heather Korbulic</cp:lastModifiedBy>
  <cp:revision>497</cp:revision>
  <cp:lastPrinted>2019-08-26T17:24:34Z</cp:lastPrinted>
  <dcterms:created xsi:type="dcterms:W3CDTF">2013-04-17T20:27:39Z</dcterms:created>
  <dcterms:modified xsi:type="dcterms:W3CDTF">2019-08-27T19:29:00Z</dcterms:modified>
</cp:coreProperties>
</file>