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D_54CE6A68.xml" ContentType="application/vnd.ms-powerpoint.comments+xml"/>
  <Override PartName="/ppt/comments/modernComment_11E_A18D7B76.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19_BE897985.xml" ContentType="application/vnd.ms-powerpoint.comments+xml"/>
  <Override PartName="/ppt/notesSlides/notesSlide6.xml" ContentType="application/vnd.openxmlformats-officedocument.presentationml.notesSlide+xml"/>
  <Override PartName="/ppt/comments/modernComment_114_5E5CD315.xml" ContentType="application/vnd.ms-powerpoint.comments+xml"/>
  <Override PartName="/ppt/notesSlides/notesSlide7.xml" ContentType="application/vnd.openxmlformats-officedocument.presentationml.notesSlide+xml"/>
  <Override PartName="/ppt/comments/modernComment_11A_19B25D28.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19"/>
  </p:notesMasterIdLst>
  <p:handoutMasterIdLst>
    <p:handoutMasterId r:id="rId20"/>
  </p:handoutMasterIdLst>
  <p:sldIdLst>
    <p:sldId id="256" r:id="rId6"/>
    <p:sldId id="272" r:id="rId7"/>
    <p:sldId id="258" r:id="rId8"/>
    <p:sldId id="285" r:id="rId9"/>
    <p:sldId id="290" r:id="rId10"/>
    <p:sldId id="286" r:id="rId11"/>
    <p:sldId id="287" r:id="rId12"/>
    <p:sldId id="288" r:id="rId13"/>
    <p:sldId id="289" r:id="rId14"/>
    <p:sldId id="275" r:id="rId15"/>
    <p:sldId id="281" r:id="rId16"/>
    <p:sldId id="276"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BEF810-A615-F770-1E78-259C2DFFE672}" name="Shae L. Herbert" initials="SH" userId="S::sherbert@nvha.nv.gov::15ae4ab3-2c53-4a5a-9222-38161a160778" providerId="AD"/>
  <p188:author id="{F4FDDB32-9D53-CBBA-E3FF-D2630E7845EA}" name="Janel Davis" initials="JD" userId="S::j-davis@nvha.nv.gov::defecce6-8b90-4ba8-b22e-bd57a54c9742" providerId="AD"/>
  <p188:author id="{85B89F8A-57C7-5817-0F1E-D051D29F6447}" name="Jennifer Krupp" initials="JK" userId="S::jkrupp@nvha.nv.gov::8488e469-0214-4d9f-90c2-de35ce857bde" providerId="AD"/>
  <p188:author id="{111B379D-4726-CFCA-D199-A1B5933C4232}" name="Katie A. Charleson" initials="KC" userId="S::kcharleson@nvha.nv.gov::8362d47e-e3f3-4cdb-860e-1e1591a68c37" providerId="AD"/>
  <p188:author id="{53460BAF-9B3F-0657-B095-B3FE69BA9401}" name="Joseph Filippi" initials="JF" userId="S::JFilippi@nvha.nv.gov::45a8b391-bb5c-4d15-8cbd-91f32b526268" providerId="AD"/>
  <p188:author id="{F45A47E2-F330-8897-034D-1E8B5DBBADB8}" name="Beatris Ramirez" initials="BR" userId="S::b-ramirez@nvha.nv.gov::7678368d-d6b9-4f59-9bd3-01907f5878e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FBE41"/>
    <a:srgbClr val="A6228C"/>
    <a:srgbClr val="1F4E79"/>
    <a:srgbClr val="4764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2711E-D12E-F419-F6AA-A0F3088688DA}" v="2" dt="2026-04-13T21:46:34.141"/>
    <p1510:client id="{783252F6-C901-4D83-A0EB-67F452B8CB3E}" v="187" dt="2026-04-14T16:17:32.131"/>
    <p1510:client id="{85C862C5-D45C-AB67-F05A-CADE6DD24382}" v="65" dt="2026-04-14T00:11:55.794"/>
    <p1510:client id="{8B777EF0-CD1D-4691-9AE9-E83FA73D149D}" v="9" dt="2026-04-14T15:44:09.673"/>
    <p1510:client id="{9F71042F-42C1-4EDF-8995-17DCD427EC6B}" v="1" dt="2026-04-14T17:49:39.051"/>
    <p1510:client id="{C94AD529-D9C9-C7AF-18BA-D004E92574F2}" v="3" dt="2026-04-13T18:06:35.701"/>
    <p1510:client id="{D30D4322-184B-8E32-76AF-46DFDF5F067B}" v="4" dt="2026-04-14T14:40:49.702"/>
    <p1510:client id="{D7F0F77A-00D9-4A34-817C-C8B1AF8D582F}" v="390" dt="2026-04-14T16:17:24.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8" y="9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omments/modernComment_114_5E5CD315.xml><?xml version="1.0" encoding="utf-8"?>
<p188:cmLst xmlns:a="http://schemas.openxmlformats.org/drawingml/2006/main" xmlns:r="http://schemas.openxmlformats.org/officeDocument/2006/relationships" xmlns:p188="http://schemas.microsoft.com/office/powerpoint/2018/8/main">
  <p188:cm id="{F8DD8238-51A1-4569-BA2E-3C59B53D0491}" authorId="{53460BAF-9B3F-0657-B095-B3FE69BA9401}" created="2026-04-09T22:15:34.252">
    <ac:deMkLst xmlns:ac="http://schemas.microsoft.com/office/drawing/2013/main/command">
      <pc:docMk xmlns:pc="http://schemas.microsoft.com/office/powerpoint/2013/main/command"/>
      <pc:sldMk xmlns:pc="http://schemas.microsoft.com/office/powerpoint/2013/main/command" cId="1583141653" sldId="276"/>
      <ac:spMk id="3" creationId="{3D9A69B9-95D2-454B-DF0D-9FFAAF7D64FD}"/>
    </ac:deMkLst>
    <p188:txBody>
      <a:bodyPr/>
      <a:lstStyle/>
      <a:p>
        <a:r>
          <a:rPr lang="en-US"/>
          <a:t>[@Beatris Ramirez] </a:t>
        </a:r>
      </a:p>
    </p188:txBody>
    <p188:extLst>
      <p:ext xmlns:p="http://schemas.openxmlformats.org/presentationml/2006/main" uri="{57CB4572-C831-44C2-8A1C-0ADB6CCDFE69}">
        <p223:reactions xmlns:p223="http://schemas.microsoft.com/office/powerpoint/2022/03/main">
          <p223:rxn type="👍">
            <p223:instance time="2026-04-13T21:46:34.141" authorId="{F45A47E2-F330-8897-034D-1E8B5DBBADB8}"/>
          </p223:rxn>
        </p223:reactions>
      </p:ext>
    </p188:extLst>
  </p188:cm>
</p188:cmLst>
</file>

<file path=ppt/comments/modernComment_119_BE897985.xml><?xml version="1.0" encoding="utf-8"?>
<p188:cmLst xmlns:a="http://schemas.openxmlformats.org/drawingml/2006/main" xmlns:r="http://schemas.openxmlformats.org/officeDocument/2006/relationships" xmlns:p188="http://schemas.microsoft.com/office/powerpoint/2018/8/main">
  <p188:cm id="{5C0E586F-B754-4859-87BB-8923A8069FEA}" authorId="{53460BAF-9B3F-0657-B095-B3FE69BA9401}" status="resolved" created="2026-04-09T22:15:04.638" complete="100000">
    <ac:deMkLst xmlns:ac="http://schemas.microsoft.com/office/drawing/2013/main/command">
      <pc:docMk xmlns:pc="http://schemas.microsoft.com/office/powerpoint/2013/main/command"/>
      <pc:sldMk xmlns:pc="http://schemas.microsoft.com/office/powerpoint/2013/main/command" cId="3196680581" sldId="281"/>
      <ac:spMk id="2" creationId="{EE4EFE3C-96A9-DCE3-2097-849F83E4F6A9}"/>
    </ac:deMkLst>
    <p188:txBody>
      <a:bodyPr/>
      <a:lstStyle/>
      <a:p>
        <a:r>
          <a:rPr lang="en-US"/>
          <a:t>[@Danielle Dyer] [@Max Borgman] </a:t>
        </a:r>
      </a:p>
    </p188:txBody>
  </p188:cm>
</p188:cmLst>
</file>

<file path=ppt/comments/modernComment_11A_19B25D28.xml><?xml version="1.0" encoding="utf-8"?>
<p188:cmLst xmlns:a="http://schemas.openxmlformats.org/drawingml/2006/main" xmlns:r="http://schemas.openxmlformats.org/officeDocument/2006/relationships" xmlns:p188="http://schemas.microsoft.com/office/powerpoint/2018/8/main">
  <p188:cm id="{9A6F829F-92FC-4B37-AE43-1AC8DC7CC403}" authorId="{53460BAF-9B3F-0657-B095-B3FE69BA9401}" status="resolved" created="2026-04-09T23:34:53.157" complete="100000">
    <pc:sldMkLst xmlns:pc="http://schemas.microsoft.com/office/powerpoint/2013/main/command">
      <pc:docMk/>
      <pc:sldMk cId="431119656" sldId="282"/>
    </pc:sldMkLst>
    <p188:txBody>
      <a:bodyPr/>
      <a:lstStyle/>
      <a:p>
        <a:r>
          <a:rPr lang="en-US"/>
          <a:t>[@Max Borgman] can you provide accurate emails?</a:t>
        </a:r>
      </a:p>
    </p188:txBody>
  </p188:cm>
</p188:cmLst>
</file>

<file path=ppt/comments/modernComment_11D_54CE6A68.xml><?xml version="1.0" encoding="utf-8"?>
<p188:cmLst xmlns:a="http://schemas.openxmlformats.org/drawingml/2006/main" xmlns:r="http://schemas.openxmlformats.org/officeDocument/2006/relationships" xmlns:p188="http://schemas.microsoft.com/office/powerpoint/2018/8/main">
  <p188:cm id="{F9FE7A1A-7537-41D4-8571-046C058AE8F8}" authorId="{53460BAF-9B3F-0657-B095-B3FE69BA9401}" status="resolved" created="2026-04-09T22:13:06.021" complete="100000">
    <ac:deMkLst xmlns:ac="http://schemas.microsoft.com/office/drawing/2013/main/command">
      <pc:docMk xmlns:pc="http://schemas.microsoft.com/office/powerpoint/2013/main/command"/>
      <pc:sldMk xmlns:pc="http://schemas.microsoft.com/office/powerpoint/2013/main/command" cId="1422813800" sldId="285"/>
      <ac:spMk id="4" creationId="{A321A37F-6D8D-CD18-646C-9C1636D5A285}"/>
    </ac:deMkLst>
    <p188:txBody>
      <a:bodyPr/>
      <a:lstStyle/>
      <a:p>
        <a:r>
          <a:rPr lang="en-US"/>
          <a:t>[@Max Borgman] [@Danielle Dyer] can you please update with plan cert upcoming deadlines?</a:t>
        </a:r>
      </a:p>
    </p188:txBody>
  </p188:cm>
</p188:cmLst>
</file>

<file path=ppt/comments/modernComment_11E_A18D7B76.xml><?xml version="1.0" encoding="utf-8"?>
<p188:cmLst xmlns:a="http://schemas.openxmlformats.org/drawingml/2006/main" xmlns:r="http://schemas.openxmlformats.org/officeDocument/2006/relationships" xmlns:p188="http://schemas.microsoft.com/office/powerpoint/2018/8/main">
  <p188:cm id="{54F66504-15C2-4E69-A755-A453B427938B}" authorId="{53460BAF-9B3F-0657-B095-B3FE69BA9401}" created="2026-04-09T22:41:27.957">
    <pc:sldMkLst xmlns:pc="http://schemas.microsoft.com/office/powerpoint/2013/main/command">
      <pc:docMk/>
      <pc:sldMk cId="2710403958" sldId="286"/>
    </pc:sldMkLst>
    <p188:txBody>
      <a:bodyPr/>
      <a:lstStyle/>
      <a:p>
        <a:r>
          <a:rPr lang="en-US"/>
          <a:t>[@Nathan Osborne]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85E9D4-01D9-4BC7-B1A1-31A8D6C35E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76D481C-E803-42B9-87DD-F505B6D0E4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73B4BD-C140-48DC-B6EC-09D9F7B6BC99}" type="datetimeFigureOut">
              <a:rPr lang="en-US" smtClean="0"/>
              <a:t>4/14/2026</a:t>
            </a:fld>
            <a:endParaRPr lang="en-US"/>
          </a:p>
        </p:txBody>
      </p:sp>
      <p:sp>
        <p:nvSpPr>
          <p:cNvPr id="4" name="Footer Placeholder 3">
            <a:extLst>
              <a:ext uri="{FF2B5EF4-FFF2-40B4-BE49-F238E27FC236}">
                <a16:creationId xmlns:a16="http://schemas.microsoft.com/office/drawing/2014/main" id="{CA78AC62-8E53-4135-A72D-E7E40B1F8F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D25E870-0614-4322-AC0E-3F7A6CC956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2C4BA1-07E6-4822-B84A-74167CEAB589}" type="slidenum">
              <a:rPr lang="en-US" smtClean="0"/>
              <a:t>‹#›</a:t>
            </a:fld>
            <a:endParaRPr lang="en-US"/>
          </a:p>
        </p:txBody>
      </p:sp>
    </p:spTree>
    <p:extLst>
      <p:ext uri="{BB962C8B-B14F-4D97-AF65-F5344CB8AC3E}">
        <p14:creationId xmlns:p14="http://schemas.microsoft.com/office/powerpoint/2010/main" val="3879773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0D50C-A834-4A30-B7EE-98E69729F14D}"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BE2D6-AA8F-42A1-BE2B-AAFE18104AAB}" type="slidenum">
              <a:rPr lang="en-US" smtClean="0"/>
              <a:t>‹#›</a:t>
            </a:fld>
            <a:endParaRPr lang="en-US"/>
          </a:p>
        </p:txBody>
      </p:sp>
    </p:spTree>
    <p:extLst>
      <p:ext uri="{BB962C8B-B14F-4D97-AF65-F5344CB8AC3E}">
        <p14:creationId xmlns:p14="http://schemas.microsoft.com/office/powerpoint/2010/main" val="140690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ederalregister.gov/public-inspection/2026-02769/patient-protection-and-affordable-care-act-benefit-and-payment-parameters-for-2027-and-basic-health"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3BE2D6-AA8F-42A1-BE2B-AAFE18104AAB}" type="slidenum">
              <a:rPr lang="en-US" smtClean="0"/>
              <a:t>1</a:t>
            </a:fld>
            <a:endParaRPr lang="en-US"/>
          </a:p>
        </p:txBody>
      </p:sp>
    </p:spTree>
    <p:extLst>
      <p:ext uri="{BB962C8B-B14F-4D97-AF65-F5344CB8AC3E}">
        <p14:creationId xmlns:p14="http://schemas.microsoft.com/office/powerpoint/2010/main" val="90304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3BE2D6-AA8F-42A1-BE2B-AAFE18104AAB}" type="slidenum">
              <a:rPr lang="en-US" smtClean="0"/>
              <a:t>3</a:t>
            </a:fld>
            <a:endParaRPr lang="en-US"/>
          </a:p>
        </p:txBody>
      </p:sp>
    </p:spTree>
    <p:extLst>
      <p:ext uri="{BB962C8B-B14F-4D97-AF65-F5344CB8AC3E}">
        <p14:creationId xmlns:p14="http://schemas.microsoft.com/office/powerpoint/2010/main" val="45888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Rose presenting </a:t>
            </a:r>
          </a:p>
        </p:txBody>
      </p:sp>
      <p:sp>
        <p:nvSpPr>
          <p:cNvPr id="4" name="Slide Number Placeholder 3"/>
          <p:cNvSpPr>
            <a:spLocks noGrp="1"/>
          </p:cNvSpPr>
          <p:nvPr>
            <p:ph type="sldNum" sz="quarter" idx="5"/>
          </p:nvPr>
        </p:nvSpPr>
        <p:spPr/>
        <p:txBody>
          <a:bodyPr/>
          <a:lstStyle/>
          <a:p>
            <a:fld id="{163BE2D6-AA8F-42A1-BE2B-AAFE18104AAB}" type="slidenum">
              <a:rPr lang="en-US" smtClean="0"/>
              <a:t>9</a:t>
            </a:fld>
            <a:endParaRPr lang="en-US"/>
          </a:p>
        </p:txBody>
      </p:sp>
    </p:spTree>
    <p:extLst>
      <p:ext uri="{BB962C8B-B14F-4D97-AF65-F5344CB8AC3E}">
        <p14:creationId xmlns:p14="http://schemas.microsoft.com/office/powerpoint/2010/main" val="382365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92851-4729-A631-17C3-F26A3DE22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02F19-1F26-D464-3907-18B797948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07DE7-EF65-4254-C28E-93A66C4FDDC2}"/>
              </a:ext>
            </a:extLst>
          </p:cNvPr>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a:t>On February 9, 2026, CMS issued a highly anticipated </a:t>
            </a:r>
            <a:r>
              <a:rPr lang="en-US" u="sng">
                <a:hlinkClick r:id="rId3"/>
              </a:rPr>
              <a:t>577-page proposed Notice of Benefit and Payment Parameters rule for 2027</a:t>
            </a:r>
            <a:r>
              <a:rPr lang="en-US"/>
              <a:t> that would, if finalized, make sweeping changes to marketplace coverage under the Affordable Care Act (ACA). T</a:t>
            </a:r>
            <a:r>
              <a:rPr lang="en-US" sz="1200" b="0" i="0" kern="1200">
                <a:solidFill>
                  <a:schemeClr val="tx1"/>
                </a:solidFill>
                <a:effectLst/>
                <a:latin typeface="+mn-lt"/>
                <a:ea typeface="+mn-ea"/>
                <a:cs typeface="+mn-cs"/>
              </a:rPr>
              <a:t>he proposed rule was released relatively late compared to previous years, and the process for obtaining Marketplace plan certification for 2027 is already underway. </a:t>
            </a:r>
            <a:endParaRPr lang="en-US"/>
          </a:p>
          <a:p>
            <a:pPr defTabSz="933237"/>
            <a:r>
              <a:rPr lang="en-US" sz="1200" b="0" i="0" kern="1200">
                <a:solidFill>
                  <a:schemeClr val="tx1"/>
                </a:solidFill>
                <a:effectLst/>
                <a:latin typeface="+mn-lt"/>
                <a:ea typeface="+mn-ea"/>
                <a:cs typeface="+mn-cs"/>
              </a:rPr>
              <a:t>Although CMS provided a short 30-day window for the public to comment on the NBPP, the agency received 1044 comments, almost 4 times the number of comments received on the 2026 proposed rule.</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SSHIX is continuing to plan for implementation of the final rule. Impacts to carriers will be relayed as soon as the rule is finalized.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r>
              <a:rPr lang="en-US"/>
              <a:t>Among the key proposals: </a:t>
            </a:r>
          </a:p>
          <a:p>
            <a:r>
              <a:rPr lang="en-US" b="1"/>
              <a:t>The proposed rule would implement provisions of New Federal Law (H.R.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Such as </a:t>
            </a:r>
            <a:r>
              <a:rPr lang="en-US" b="1"/>
              <a:t>narrowing eligibility for premium tax credits (PTCs)</a:t>
            </a:r>
            <a:r>
              <a:rPr lang="en-US"/>
              <a:t> for many non-citizen lawfully present immigrant categories. In addition, the proposed rule implements the elimination of APTC eligibility for individuals whose household income is below 100% of the Federal Poverty Level (FPL) and who are ineligible for Medicaid due to immigration status.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b="1"/>
              <a:t>State-based marketplace transition requirements</a:t>
            </a:r>
            <a:r>
              <a:rPr lang="en-US"/>
              <a:t> would be removed, giving states more flexibility (and less federal oversight) when establishing SBMs while also permitting states to privatize eligibility and enrollment functions. The rule also </a:t>
            </a:r>
            <a:r>
              <a:rPr lang="en-US" sz="1200" b="0" i="0" u="none" strike="noStrike" kern="1200" baseline="0">
                <a:solidFill>
                  <a:schemeClr val="tx1"/>
                </a:solidFill>
                <a:latin typeface="+mn-lt"/>
                <a:ea typeface="+mn-ea"/>
                <a:cs typeface="+mn-cs"/>
              </a:rPr>
              <a:t>requires SBEs establish an annual process to measure improper APTC payments administered by the SBE.</a:t>
            </a:r>
          </a:p>
          <a:p>
            <a:endParaRPr lang="en-US"/>
          </a:p>
          <a:p>
            <a:r>
              <a:rPr lang="en-US" b="1"/>
              <a:t>Revisiting Marketplace Integrity Rules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CMS revisits policies from the </a:t>
            </a:r>
            <a:r>
              <a:rPr lang="en-US" b="1"/>
              <a:t>Marketplace Integrity and Affordability rule</a:t>
            </a:r>
            <a:r>
              <a:rPr lang="en-US"/>
              <a:t>, including income verification and eligibility documentation requirements that had been legally challenged and </a:t>
            </a:r>
            <a:r>
              <a:rPr lang="en-US" b="1"/>
              <a:t>court-stayed for 2026</a:t>
            </a:r>
            <a:r>
              <a:rPr lang="en-US"/>
              <a:t>. The proposal seeks to reinstate these rules for 2027. The proposed rule would permanently require consumers whose income can’t be automatically verified to provide more documentation — expanding paperwork and verification steps for consumers. </a:t>
            </a:r>
          </a:p>
          <a:p>
            <a:endParaRPr lang="en-US"/>
          </a:p>
          <a:p>
            <a:r>
              <a:rPr lang="en-US" b="1"/>
              <a:t>Network Adequacy</a:t>
            </a:r>
          </a:p>
          <a:p>
            <a:r>
              <a:rPr lang="en-US"/>
              <a:t>The proposed rule would create </a:t>
            </a:r>
            <a:r>
              <a:rPr lang="en-US" b="1"/>
              <a:t>newly-allowable “non-network” plans to certify as QHPs</a:t>
            </a:r>
            <a:r>
              <a:rPr lang="en-US"/>
              <a:t>, which place responsibility on consumer to shop for services from a wide range of providers to determine the best price. The rule would also scale back network adequacy oversight requirements, including federal time and distance standards and expand state authority to oversee network adequacy and essential community provider reviews; I will note that Nevada will retain existing network adequacy standards as outlined in NAC. </a:t>
            </a:r>
          </a:p>
          <a:p>
            <a:endParaRPr lang="en-US"/>
          </a:p>
          <a:p>
            <a:pPr marL="0" indent="0">
              <a:buFont typeface="Arial" panose="020B0604020202020204" pitchFamily="34" charset="0"/>
              <a:buNone/>
            </a:pPr>
            <a:r>
              <a:rPr lang="en-US" b="1"/>
              <a:t>Essential Health Benefits (EHBs)</a:t>
            </a:r>
          </a:p>
          <a:p>
            <a:r>
              <a:rPr lang="en-US"/>
              <a:t>The proposal would also require states to </a:t>
            </a:r>
            <a:r>
              <a:rPr lang="en-US" b="1"/>
              <a:t>defray costs</a:t>
            </a:r>
            <a:r>
              <a:rPr lang="en-US"/>
              <a:t> of most post-2011 state-mandated benefits. </a:t>
            </a:r>
          </a:p>
          <a:p>
            <a:endParaRPr lang="en-US"/>
          </a:p>
          <a:p>
            <a:r>
              <a:rPr lang="en-US" sz="1200" b="1" i="0" u="none" strike="noStrike" kern="1200" baseline="0">
                <a:solidFill>
                  <a:schemeClr val="tx1"/>
                </a:solidFill>
                <a:latin typeface="+mn-lt"/>
                <a:ea typeface="+mn-ea"/>
                <a:cs typeface="+mn-cs"/>
              </a:rPr>
              <a:t>High-Deductible Plans</a:t>
            </a:r>
          </a:p>
          <a:p>
            <a:r>
              <a:rPr lang="en-US" sz="1200" b="0" i="0" u="none" strike="noStrike" kern="1200" baseline="0">
                <a:solidFill>
                  <a:schemeClr val="tx1"/>
                </a:solidFill>
                <a:latin typeface="+mn-lt"/>
                <a:ea typeface="+mn-ea"/>
                <a:cs typeface="+mn-cs"/>
              </a:rPr>
              <a:t>The proposed rule would create new pathways for individuals to enroll in high-deductible plans by raising out-of-pocket cost-sharing limitations and making catastrophic plans available to more people; the rule would also allow insurers to offer multi-year catastrophic plans with terms up to 10 years. </a:t>
            </a:r>
          </a:p>
          <a:p>
            <a:endParaRPr lang="en-US"/>
          </a:p>
          <a:p>
            <a:endParaRPr lang="en-US" b="0"/>
          </a:p>
          <a:p>
            <a:endParaRPr lang="en-US"/>
          </a:p>
        </p:txBody>
      </p:sp>
      <p:sp>
        <p:nvSpPr>
          <p:cNvPr id="4" name="Slide Number Placeholder 3">
            <a:extLst>
              <a:ext uri="{FF2B5EF4-FFF2-40B4-BE49-F238E27FC236}">
                <a16:creationId xmlns:a16="http://schemas.microsoft.com/office/drawing/2014/main" id="{C6777EB3-6103-EDDB-A8DD-415F2D6731A2}"/>
              </a:ext>
            </a:extLst>
          </p:cNvPr>
          <p:cNvSpPr>
            <a:spLocks noGrp="1"/>
          </p:cNvSpPr>
          <p:nvPr>
            <p:ph type="sldNum" sz="quarter" idx="5"/>
          </p:nvPr>
        </p:nvSpPr>
        <p:spPr/>
        <p:txBody>
          <a:bodyPr/>
          <a:lstStyle/>
          <a:p>
            <a:fld id="{163BE2D6-AA8F-42A1-BE2B-AAFE18104AAB}" type="slidenum">
              <a:rPr lang="en-US" smtClean="0"/>
              <a:t>10</a:t>
            </a:fld>
            <a:endParaRPr lang="en-US"/>
          </a:p>
        </p:txBody>
      </p:sp>
    </p:spTree>
    <p:extLst>
      <p:ext uri="{BB962C8B-B14F-4D97-AF65-F5344CB8AC3E}">
        <p14:creationId xmlns:p14="http://schemas.microsoft.com/office/powerpoint/2010/main" val="2091597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3BE2D6-AA8F-42A1-BE2B-AAFE18104AAB}" type="slidenum">
              <a:rPr lang="en-US" smtClean="0"/>
              <a:t>11</a:t>
            </a:fld>
            <a:endParaRPr lang="en-US"/>
          </a:p>
        </p:txBody>
      </p:sp>
    </p:spTree>
    <p:extLst>
      <p:ext uri="{BB962C8B-B14F-4D97-AF65-F5344CB8AC3E}">
        <p14:creationId xmlns:p14="http://schemas.microsoft.com/office/powerpoint/2010/main" val="3094686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6CFEC-E2BA-D33C-51B4-0753DC0413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205F18-93CB-D487-72B7-8452B629F7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482A06-5AAE-069A-1558-48BB44B128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E10D65-BE94-A142-9252-380B267078B1}"/>
              </a:ext>
            </a:extLst>
          </p:cNvPr>
          <p:cNvSpPr>
            <a:spLocks noGrp="1"/>
          </p:cNvSpPr>
          <p:nvPr>
            <p:ph type="sldNum" sz="quarter" idx="5"/>
          </p:nvPr>
        </p:nvSpPr>
        <p:spPr/>
        <p:txBody>
          <a:bodyPr/>
          <a:lstStyle/>
          <a:p>
            <a:fld id="{163BE2D6-AA8F-42A1-BE2B-AAFE18104AAB}" type="slidenum">
              <a:rPr lang="en-US" smtClean="0"/>
              <a:t>12</a:t>
            </a:fld>
            <a:endParaRPr lang="en-US"/>
          </a:p>
        </p:txBody>
      </p:sp>
    </p:spTree>
    <p:extLst>
      <p:ext uri="{BB962C8B-B14F-4D97-AF65-F5344CB8AC3E}">
        <p14:creationId xmlns:p14="http://schemas.microsoft.com/office/powerpoint/2010/main" val="1966173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93EE9-D91D-A6DF-69D4-6D85A36CB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97B24-7E3B-6948-A933-0CD164689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121E4-C5B7-6E7F-214E-34145E75DB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E86866-6963-8301-096C-E81FFB4D60FA}"/>
              </a:ext>
            </a:extLst>
          </p:cNvPr>
          <p:cNvSpPr>
            <a:spLocks noGrp="1"/>
          </p:cNvSpPr>
          <p:nvPr>
            <p:ph type="sldNum" sz="quarter" idx="5"/>
          </p:nvPr>
        </p:nvSpPr>
        <p:spPr/>
        <p:txBody>
          <a:bodyPr/>
          <a:lstStyle/>
          <a:p>
            <a:fld id="{163BE2D6-AA8F-42A1-BE2B-AAFE18104AAB}" type="slidenum">
              <a:rPr lang="en-US" smtClean="0"/>
              <a:t>13</a:t>
            </a:fld>
            <a:endParaRPr lang="en-US"/>
          </a:p>
        </p:txBody>
      </p:sp>
    </p:spTree>
    <p:extLst>
      <p:ext uri="{BB962C8B-B14F-4D97-AF65-F5344CB8AC3E}">
        <p14:creationId xmlns:p14="http://schemas.microsoft.com/office/powerpoint/2010/main" val="327279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F4D0F4F-E481-46DD-8BE4-669BC68C78A4}"/>
              </a:ext>
              <a:ext uri="{C183D7F6-B498-43B3-948B-1728B52AA6E4}">
                <adec:decorative xmlns:adec="http://schemas.microsoft.com/office/drawing/2017/decorative" val="1"/>
              </a:ext>
            </a:extLst>
          </p:cNvPr>
          <p:cNvSpPr/>
          <p:nvPr userDrawn="1"/>
        </p:nvSpPr>
        <p:spPr>
          <a:xfrm>
            <a:off x="0" y="62719"/>
            <a:ext cx="1923082" cy="1934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a:extLst>
              <a:ext uri="{FF2B5EF4-FFF2-40B4-BE49-F238E27FC236}">
                <a16:creationId xmlns:a16="http://schemas.microsoft.com/office/drawing/2014/main" id="{503EE646-F231-45F5-AEE0-442EB2F58A68}"/>
              </a:ext>
            </a:extLst>
          </p:cNvPr>
          <p:cNvSpPr>
            <a:spLocks noGrp="1"/>
          </p:cNvSpPr>
          <p:nvPr>
            <p:ph type="ctrTitle" hasCustomPrompt="1"/>
          </p:nvPr>
        </p:nvSpPr>
        <p:spPr>
          <a:xfrm>
            <a:off x="1535837" y="3607041"/>
            <a:ext cx="9144000" cy="546866"/>
          </a:xfrm>
        </p:spPr>
        <p:txBody>
          <a:bodyPr anchor="ctr">
            <a:normAutofit/>
          </a:bodyPr>
          <a:lstStyle>
            <a:lvl1pPr algn="ctr">
              <a:defRPr sz="2800">
                <a:solidFill>
                  <a:srgbClr val="1F4E79"/>
                </a:solidFill>
                <a:latin typeface="+mn-lt"/>
                <a:cs typeface="Times New Roman" panose="02020603050405020304" pitchFamily="18" charset="0"/>
              </a:defRPr>
            </a:lvl1pPr>
          </a:lstStyle>
          <a:p>
            <a:r>
              <a:rPr lang="en-US"/>
              <a:t>Click to edit Division</a:t>
            </a:r>
          </a:p>
        </p:txBody>
      </p:sp>
      <p:sp>
        <p:nvSpPr>
          <p:cNvPr id="3" name="Subtitle 2">
            <a:extLst>
              <a:ext uri="{FF2B5EF4-FFF2-40B4-BE49-F238E27FC236}">
                <a16:creationId xmlns:a16="http://schemas.microsoft.com/office/drawing/2014/main" id="{443D2A38-DA5C-4122-927F-2D59F907BA7E}"/>
              </a:ext>
            </a:extLst>
          </p:cNvPr>
          <p:cNvSpPr>
            <a:spLocks noGrp="1"/>
          </p:cNvSpPr>
          <p:nvPr>
            <p:ph type="subTitle" idx="1" hasCustomPrompt="1"/>
          </p:nvPr>
        </p:nvSpPr>
        <p:spPr>
          <a:xfrm>
            <a:off x="1535837" y="4305774"/>
            <a:ext cx="9144000" cy="469665"/>
          </a:xfrm>
        </p:spPr>
        <p:txBody>
          <a:bodyPr anchor="ctr">
            <a:normAutofit/>
          </a:bodyPr>
          <a:lstStyle>
            <a:lvl1pPr marL="0" indent="0" algn="ctr" defTabSz="914400" rtl="0" eaLnBrk="1" latinLnBrk="0" hangingPunct="1">
              <a:lnSpc>
                <a:spcPct val="90000"/>
              </a:lnSpc>
              <a:spcBef>
                <a:spcPct val="0"/>
              </a:spcBef>
              <a:buNone/>
              <a:defRPr lang="en-US" sz="2400" kern="1200" dirty="0">
                <a:solidFill>
                  <a:schemeClr val="tx1">
                    <a:lumMod val="75000"/>
                    <a:lumOff val="25000"/>
                  </a:schemeClr>
                </a:solidFill>
                <a:latin typeface="+mn-lt"/>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presented by (Person’s Name)</a:t>
            </a:r>
          </a:p>
        </p:txBody>
      </p:sp>
      <p:sp>
        <p:nvSpPr>
          <p:cNvPr id="7" name="Title 1">
            <a:extLst>
              <a:ext uri="{FF2B5EF4-FFF2-40B4-BE49-F238E27FC236}">
                <a16:creationId xmlns:a16="http://schemas.microsoft.com/office/drawing/2014/main" id="{551B421A-CEB0-4122-A55F-E52ACE10098F}"/>
              </a:ext>
            </a:extLst>
          </p:cNvPr>
          <p:cNvSpPr txBox="1">
            <a:spLocks/>
          </p:cNvSpPr>
          <p:nvPr userDrawn="1"/>
        </p:nvSpPr>
        <p:spPr>
          <a:xfrm>
            <a:off x="2445106" y="5626671"/>
            <a:ext cx="7320347" cy="68080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4800" kern="1200">
                <a:solidFill>
                  <a:srgbClr val="1F4E79"/>
                </a:solidFill>
                <a:latin typeface="Times New Roman" panose="02020603050405020304" pitchFamily="18" charset="0"/>
                <a:ea typeface="+mj-ea"/>
                <a:cs typeface="Times New Roman" panose="02020603050405020304" pitchFamily="18" charset="0"/>
              </a:defRPr>
            </a:lvl1pPr>
          </a:lstStyle>
          <a:p>
            <a:endParaRPr lang="en-US" sz="2400">
              <a:solidFill>
                <a:srgbClr val="1F4E79"/>
              </a:solidFill>
              <a:latin typeface="+mn-lt"/>
            </a:endParaRPr>
          </a:p>
        </p:txBody>
      </p:sp>
      <p:pic>
        <p:nvPicPr>
          <p:cNvPr id="9" name="Picture 8">
            <a:extLst>
              <a:ext uri="{FF2B5EF4-FFF2-40B4-BE49-F238E27FC236}">
                <a16:creationId xmlns:a16="http://schemas.microsoft.com/office/drawing/2014/main" id="{0FBC4D1A-84EE-45B6-95D2-A5CAB3A4B7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99641" y="210803"/>
            <a:ext cx="1592718" cy="1592718"/>
          </a:xfrm>
          <a:prstGeom prst="rect">
            <a:avLst/>
          </a:prstGeom>
        </p:spPr>
      </p:pic>
      <p:cxnSp>
        <p:nvCxnSpPr>
          <p:cNvPr id="10" name="Straight Connector 9">
            <a:extLst>
              <a:ext uri="{FF2B5EF4-FFF2-40B4-BE49-F238E27FC236}">
                <a16:creationId xmlns:a16="http://schemas.microsoft.com/office/drawing/2014/main" id="{579730DB-1305-49C4-B8EC-9A382996C578}"/>
              </a:ext>
            </a:extLst>
          </p:cNvPr>
          <p:cNvCxnSpPr/>
          <p:nvPr userDrawn="1"/>
        </p:nvCxnSpPr>
        <p:spPr>
          <a:xfrm>
            <a:off x="2681145" y="5626671"/>
            <a:ext cx="6853383"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527F0BC-AEA1-43B2-AD84-6EFBE6989832}"/>
              </a:ext>
            </a:extLst>
          </p:cNvPr>
          <p:cNvSpPr>
            <a:spLocks noGrp="1"/>
          </p:cNvSpPr>
          <p:nvPr>
            <p:ph type="body" sz="quarter" idx="13" hasCustomPrompt="1"/>
          </p:nvPr>
        </p:nvSpPr>
        <p:spPr>
          <a:xfrm>
            <a:off x="1535837" y="1978556"/>
            <a:ext cx="9144000" cy="1507436"/>
          </a:xfrm>
        </p:spPr>
        <p:txBody>
          <a:bodyPr anchor="ctr">
            <a:noAutofit/>
          </a:bodyPr>
          <a:lstStyle>
            <a:lvl1pPr marL="0" indent="0" algn="ctr">
              <a:buNone/>
              <a:defRPr lang="en-US" sz="4800" kern="1200" dirty="0">
                <a:solidFill>
                  <a:srgbClr val="1F4E79"/>
                </a:solidFill>
                <a:latin typeface="+mn-lt"/>
                <a:ea typeface="+mj-ea"/>
                <a:cs typeface="Times New Roman" panose="02020603050405020304" pitchFamily="18" charset="0"/>
              </a:defRPr>
            </a:lvl1pPr>
          </a:lstStyle>
          <a:p>
            <a:pPr lvl="0"/>
            <a:r>
              <a:rPr lang="en-US"/>
              <a:t>Click to edit Presentation Title</a:t>
            </a:r>
          </a:p>
        </p:txBody>
      </p:sp>
      <p:grpSp>
        <p:nvGrpSpPr>
          <p:cNvPr id="13" name="Group 12">
            <a:extLst>
              <a:ext uri="{FF2B5EF4-FFF2-40B4-BE49-F238E27FC236}">
                <a16:creationId xmlns:a16="http://schemas.microsoft.com/office/drawing/2014/main" id="{58C09CD6-2C7D-4515-A322-8CDBBC428003}"/>
              </a:ext>
            </a:extLst>
          </p:cNvPr>
          <p:cNvGrpSpPr/>
          <p:nvPr userDrawn="1"/>
        </p:nvGrpSpPr>
        <p:grpSpPr>
          <a:xfrm>
            <a:off x="2451567" y="915697"/>
            <a:ext cx="7313886" cy="712788"/>
            <a:chOff x="1793977" y="915697"/>
            <a:chExt cx="8635179" cy="712788"/>
          </a:xfrm>
        </p:grpSpPr>
        <p:sp>
          <p:nvSpPr>
            <p:cNvPr id="15" name="Text Box 49">
              <a:extLst>
                <a:ext uri="{FF2B5EF4-FFF2-40B4-BE49-F238E27FC236}">
                  <a16:creationId xmlns:a16="http://schemas.microsoft.com/office/drawing/2014/main" id="{9BE4A1A1-78D9-4BBC-B062-4D3401361671}"/>
                </a:ext>
              </a:extLst>
            </p:cNvPr>
            <p:cNvSpPr txBox="1">
              <a:spLocks noChangeArrowheads="1"/>
            </p:cNvSpPr>
            <p:nvPr userDrawn="1"/>
          </p:nvSpPr>
          <p:spPr bwMode="auto">
            <a:xfrm>
              <a:off x="1793977" y="915697"/>
              <a:ext cx="1809751"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lang="en-US" altLang="en-US" sz="1600" b="1">
                  <a:solidFill>
                    <a:srgbClr val="1F4E79"/>
                  </a:solidFill>
                  <a:latin typeface="+mn-lt"/>
                </a:rPr>
                <a:t>Joe Lombardo</a:t>
              </a:r>
              <a:endParaRPr kumimoji="0" lang="en-US" altLang="en-US" sz="1600" b="1" i="0" u="none" strike="noStrike" cap="none" normalizeH="0" baseline="0">
                <a:ln>
                  <a:noFill/>
                </a:ln>
                <a:solidFill>
                  <a:srgbClr val="1F4E79"/>
                </a:solidFill>
                <a:effectLst/>
                <a:latin typeface="+mn-lt"/>
              </a:endParaRP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a:ln>
                    <a:noFill/>
                  </a:ln>
                  <a:solidFill>
                    <a:srgbClr val="1F4E79"/>
                  </a:solidFill>
                  <a:effectLst/>
                  <a:latin typeface="+mn-lt"/>
                </a:rPr>
                <a:t>Governor</a:t>
              </a:r>
              <a:endParaRPr kumimoji="0" lang="en-US" altLang="en-US" sz="1800" b="0" i="1" u="none" strike="noStrike" cap="none" normalizeH="0" baseline="0">
                <a:ln>
                  <a:noFill/>
                </a:ln>
                <a:solidFill>
                  <a:srgbClr val="1F4E79"/>
                </a:solidFill>
                <a:effectLst/>
                <a:latin typeface="+mn-lt"/>
              </a:endParaRPr>
            </a:p>
          </p:txBody>
        </p:sp>
        <p:sp>
          <p:nvSpPr>
            <p:cNvPr id="16" name="Text Box 50">
              <a:extLst>
                <a:ext uri="{FF2B5EF4-FFF2-40B4-BE49-F238E27FC236}">
                  <a16:creationId xmlns:a16="http://schemas.microsoft.com/office/drawing/2014/main" id="{1D244E04-4923-4419-99EE-A25D79284685}"/>
                </a:ext>
              </a:extLst>
            </p:cNvPr>
            <p:cNvSpPr txBox="1">
              <a:spLocks noChangeArrowheads="1"/>
            </p:cNvSpPr>
            <p:nvPr userDrawn="1"/>
          </p:nvSpPr>
          <p:spPr bwMode="auto">
            <a:xfrm>
              <a:off x="8617817" y="915697"/>
              <a:ext cx="1811339"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1F4E79"/>
                  </a:solidFill>
                  <a:effectLst/>
                  <a:latin typeface="+mn-lt"/>
                </a:rPr>
                <a:t>Stacie Weeks</a:t>
              </a: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a:ln>
                    <a:noFill/>
                  </a:ln>
                  <a:solidFill>
                    <a:srgbClr val="1F4E79"/>
                  </a:solidFill>
                  <a:effectLst/>
                  <a:latin typeface="+mn-lt"/>
                </a:rPr>
                <a:t>Director</a:t>
              </a:r>
              <a:endParaRPr kumimoji="0" lang="en-US" altLang="en-US" sz="1800" b="0" i="1" u="none" strike="noStrike" cap="none" normalizeH="0" baseline="0">
                <a:ln>
                  <a:noFill/>
                </a:ln>
                <a:solidFill>
                  <a:srgbClr val="1F4E79"/>
                </a:solidFill>
                <a:effectLst/>
                <a:latin typeface="+mn-lt"/>
              </a:endParaRPr>
            </a:p>
          </p:txBody>
        </p:sp>
      </p:grpSp>
      <p:pic>
        <p:nvPicPr>
          <p:cNvPr id="18" name="Picture 17">
            <a:extLst>
              <a:ext uri="{FF2B5EF4-FFF2-40B4-BE49-F238E27FC236}">
                <a16:creationId xmlns:a16="http://schemas.microsoft.com/office/drawing/2014/main" id="{9D76AB1F-A8ED-4B18-9C33-FBEC13EC0AD3}"/>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01679" y="5456135"/>
            <a:ext cx="3233643" cy="1293456"/>
          </a:xfrm>
          <a:prstGeom prst="rect">
            <a:avLst/>
          </a:prstGeom>
        </p:spPr>
      </p:pic>
      <p:sp>
        <p:nvSpPr>
          <p:cNvPr id="20" name="Footer Placeholder 5">
            <a:extLst>
              <a:ext uri="{FF2B5EF4-FFF2-40B4-BE49-F238E27FC236}">
                <a16:creationId xmlns:a16="http://schemas.microsoft.com/office/drawing/2014/main" id="{436F594D-EFA8-4AEE-9799-7C7A899224C7}"/>
              </a:ext>
            </a:extLst>
          </p:cNvPr>
          <p:cNvSpPr txBox="1">
            <a:spLocks/>
          </p:cNvSpPr>
          <p:nvPr userDrawn="1"/>
        </p:nvSpPr>
        <p:spPr>
          <a:xfrm>
            <a:off x="4038600" y="6313000"/>
            <a:ext cx="4114800" cy="365125"/>
          </a:xfrm>
          <a:prstGeom prst="rect">
            <a:avLst/>
          </a:prstGeom>
        </p:spPr>
        <p:txBody>
          <a:bodyPr lIns="0" tIns="0" rIns="0" bIns="0" anchor="ctr"/>
          <a:lstStyle>
            <a:defPPr>
              <a:defRPr lang="en-US"/>
            </a:defPPr>
            <a:lvl1pPr marL="0" algn="ctr" defTabSz="914400" rtl="0" eaLnBrk="1" latinLnBrk="0" hangingPunct="1">
              <a:lnSpc>
                <a:spcPct val="90000"/>
              </a:lnSpc>
              <a:spcBef>
                <a:spcPct val="0"/>
              </a:spcBef>
              <a:buNone/>
              <a:defRPr lang="en-US" altLang="en-US" sz="1400" kern="1200" smtClean="0">
                <a:solidFill>
                  <a:srgbClr val="1F4E79"/>
                </a:solidFill>
                <a:latin typeface="Times New Roman" panose="02020603050405020304" pitchFamily="18" charset="0"/>
                <a:ea typeface="+mj-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i="0">
                <a:solidFill>
                  <a:srgbClr val="1F4E79"/>
                </a:solidFill>
                <a:latin typeface="+mn-lt"/>
              </a:rPr>
              <a:t>Division Administrator NAME</a:t>
            </a:r>
          </a:p>
        </p:txBody>
      </p:sp>
      <p:sp>
        <p:nvSpPr>
          <p:cNvPr id="23" name="Text Placeholder 22">
            <a:extLst>
              <a:ext uri="{FF2B5EF4-FFF2-40B4-BE49-F238E27FC236}">
                <a16:creationId xmlns:a16="http://schemas.microsoft.com/office/drawing/2014/main" id="{3426419D-5A94-4288-8759-EF0C171EACEE}"/>
              </a:ext>
            </a:extLst>
          </p:cNvPr>
          <p:cNvSpPr>
            <a:spLocks noGrp="1"/>
          </p:cNvSpPr>
          <p:nvPr>
            <p:ph type="body" sz="quarter" idx="14" hasCustomPrompt="1"/>
          </p:nvPr>
        </p:nvSpPr>
        <p:spPr>
          <a:xfrm>
            <a:off x="3485217" y="4958756"/>
            <a:ext cx="5245240" cy="342979"/>
          </a:xfrm>
        </p:spPr>
        <p:txBody>
          <a:bodyPr>
            <a:no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Date of Presentation</a:t>
            </a:r>
          </a:p>
        </p:txBody>
      </p:sp>
      <p:sp>
        <p:nvSpPr>
          <p:cNvPr id="17" name="Text Placeholder 22">
            <a:extLst>
              <a:ext uri="{FF2B5EF4-FFF2-40B4-BE49-F238E27FC236}">
                <a16:creationId xmlns:a16="http://schemas.microsoft.com/office/drawing/2014/main" id="{2BA2630A-15E2-4634-89E7-CF26F59875EA}"/>
              </a:ext>
            </a:extLst>
          </p:cNvPr>
          <p:cNvSpPr>
            <a:spLocks noGrp="1"/>
          </p:cNvSpPr>
          <p:nvPr>
            <p:ph type="body" sz="quarter" idx="15" hasCustomPrompt="1"/>
          </p:nvPr>
        </p:nvSpPr>
        <p:spPr>
          <a:xfrm>
            <a:off x="9746894" y="5301734"/>
            <a:ext cx="2275149" cy="1447857"/>
          </a:xfrm>
        </p:spPr>
        <p:txBody>
          <a:bodyPr>
            <a:no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REMOVE text box or REPLACE with Division or Program logo not to exceed 2” height</a:t>
            </a:r>
          </a:p>
        </p:txBody>
      </p:sp>
    </p:spTree>
    <p:extLst>
      <p:ext uri="{BB962C8B-B14F-4D97-AF65-F5344CB8AC3E}">
        <p14:creationId xmlns:p14="http://schemas.microsoft.com/office/powerpoint/2010/main" val="2420226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C830-C13F-47F8-6ECF-244CEE14E3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146091-941D-7C75-E5F3-0CDEB9879A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9F780-FFEF-A620-8B3D-E207FA460E3E}"/>
              </a:ext>
            </a:extLst>
          </p:cNvPr>
          <p:cNvSpPr>
            <a:spLocks noGrp="1"/>
          </p:cNvSpPr>
          <p:nvPr>
            <p:ph type="dt" sz="half" idx="10"/>
          </p:nvPr>
        </p:nvSpPr>
        <p:spPr/>
        <p:txBody>
          <a:bodyPr/>
          <a:lstStyle/>
          <a:p>
            <a:fld id="{885026E7-FDD8-4780-ADC8-2AF5F1AABE1C}" type="datetimeFigureOut">
              <a:rPr lang="en-US" smtClean="0"/>
              <a:t>4/14/2026</a:t>
            </a:fld>
            <a:endParaRPr lang="en-US"/>
          </a:p>
        </p:txBody>
      </p:sp>
      <p:sp>
        <p:nvSpPr>
          <p:cNvPr id="5" name="Footer Placeholder 4">
            <a:extLst>
              <a:ext uri="{FF2B5EF4-FFF2-40B4-BE49-F238E27FC236}">
                <a16:creationId xmlns:a16="http://schemas.microsoft.com/office/drawing/2014/main" id="{2D74C642-FDE0-258D-E39E-CBA05D5F0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DBF30-FA65-5179-9492-5B4EAC0C143B}"/>
              </a:ext>
            </a:extLst>
          </p:cNvPr>
          <p:cNvSpPr>
            <a:spLocks noGrp="1"/>
          </p:cNvSpPr>
          <p:nvPr>
            <p:ph type="sldNum" sz="quarter" idx="12"/>
          </p:nvPr>
        </p:nvSpPr>
        <p:spPr/>
        <p:txBody>
          <a:bodyPr/>
          <a:lstStyle/>
          <a:p>
            <a:fld id="{046BFD15-C09E-44EE-A157-FACB33A96271}" type="slidenum">
              <a:rPr lang="en-US" smtClean="0"/>
              <a:t>‹#›</a:t>
            </a:fld>
            <a:endParaRPr lang="en-US"/>
          </a:p>
        </p:txBody>
      </p:sp>
    </p:spTree>
    <p:extLst>
      <p:ext uri="{BB962C8B-B14F-4D97-AF65-F5344CB8AC3E}">
        <p14:creationId xmlns:p14="http://schemas.microsoft.com/office/powerpoint/2010/main" val="112864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7F46-42A4-E308-197C-3C4967A138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C82CD-B7B3-D104-8C71-430F60EEA1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469B38-B1AD-A8E5-07DA-637145615D57}"/>
              </a:ext>
            </a:extLst>
          </p:cNvPr>
          <p:cNvSpPr>
            <a:spLocks noGrp="1"/>
          </p:cNvSpPr>
          <p:nvPr>
            <p:ph type="dt" sz="half" idx="10"/>
          </p:nvPr>
        </p:nvSpPr>
        <p:spPr/>
        <p:txBody>
          <a:bodyPr/>
          <a:lstStyle/>
          <a:p>
            <a:fld id="{885026E7-FDD8-4780-ADC8-2AF5F1AABE1C}" type="datetimeFigureOut">
              <a:rPr lang="en-US" smtClean="0"/>
              <a:t>4/14/2026</a:t>
            </a:fld>
            <a:endParaRPr lang="en-US"/>
          </a:p>
        </p:txBody>
      </p:sp>
      <p:sp>
        <p:nvSpPr>
          <p:cNvPr id="5" name="Footer Placeholder 4">
            <a:extLst>
              <a:ext uri="{FF2B5EF4-FFF2-40B4-BE49-F238E27FC236}">
                <a16:creationId xmlns:a16="http://schemas.microsoft.com/office/drawing/2014/main" id="{DCF215DA-94F0-169E-C8CA-69ED4B4A57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F7810-03AC-D75F-0973-7AF7415E4A09}"/>
              </a:ext>
            </a:extLst>
          </p:cNvPr>
          <p:cNvSpPr>
            <a:spLocks noGrp="1"/>
          </p:cNvSpPr>
          <p:nvPr>
            <p:ph type="sldNum" sz="quarter" idx="12"/>
          </p:nvPr>
        </p:nvSpPr>
        <p:spPr/>
        <p:txBody>
          <a:bodyPr/>
          <a:lstStyle/>
          <a:p>
            <a:fld id="{046BFD15-C09E-44EE-A157-FACB33A96271}" type="slidenum">
              <a:rPr lang="en-US" smtClean="0"/>
              <a:t>‹#›</a:t>
            </a:fld>
            <a:endParaRPr lang="en-US"/>
          </a:p>
        </p:txBody>
      </p:sp>
    </p:spTree>
    <p:extLst>
      <p:ext uri="{BB962C8B-B14F-4D97-AF65-F5344CB8AC3E}">
        <p14:creationId xmlns:p14="http://schemas.microsoft.com/office/powerpoint/2010/main" val="2161437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8C76-0295-8A89-2563-D9143A44F9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96B8CB-2612-3338-5A0D-E331115E8E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AF29A5-882A-1CB2-BFF4-D5433FF6EE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788D1-ED90-CE8D-5705-830885C65975}"/>
              </a:ext>
            </a:extLst>
          </p:cNvPr>
          <p:cNvSpPr>
            <a:spLocks noGrp="1"/>
          </p:cNvSpPr>
          <p:nvPr>
            <p:ph type="dt" sz="half" idx="10"/>
          </p:nvPr>
        </p:nvSpPr>
        <p:spPr/>
        <p:txBody>
          <a:bodyPr/>
          <a:lstStyle/>
          <a:p>
            <a:fld id="{885026E7-FDD8-4780-ADC8-2AF5F1AABE1C}" type="datetimeFigureOut">
              <a:rPr lang="en-US" smtClean="0"/>
              <a:t>4/14/2026</a:t>
            </a:fld>
            <a:endParaRPr lang="en-US"/>
          </a:p>
        </p:txBody>
      </p:sp>
      <p:sp>
        <p:nvSpPr>
          <p:cNvPr id="6" name="Footer Placeholder 5">
            <a:extLst>
              <a:ext uri="{FF2B5EF4-FFF2-40B4-BE49-F238E27FC236}">
                <a16:creationId xmlns:a16="http://schemas.microsoft.com/office/drawing/2014/main" id="{2DFF0F21-4A6F-A2C8-EABD-726EC0698A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F10475-9382-C16F-6A7B-1DB3202EBE89}"/>
              </a:ext>
            </a:extLst>
          </p:cNvPr>
          <p:cNvSpPr>
            <a:spLocks noGrp="1"/>
          </p:cNvSpPr>
          <p:nvPr>
            <p:ph type="sldNum" sz="quarter" idx="12"/>
          </p:nvPr>
        </p:nvSpPr>
        <p:spPr/>
        <p:txBody>
          <a:bodyPr/>
          <a:lstStyle/>
          <a:p>
            <a:fld id="{046BFD15-C09E-44EE-A157-FACB33A96271}" type="slidenum">
              <a:rPr lang="en-US" smtClean="0"/>
              <a:t>‹#›</a:t>
            </a:fld>
            <a:endParaRPr lang="en-US"/>
          </a:p>
        </p:txBody>
      </p:sp>
    </p:spTree>
    <p:extLst>
      <p:ext uri="{BB962C8B-B14F-4D97-AF65-F5344CB8AC3E}">
        <p14:creationId xmlns:p14="http://schemas.microsoft.com/office/powerpoint/2010/main" val="1842392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89B4-C5B2-A82B-6DC5-3A0D0E0115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950B1D-729A-CA45-DA88-F447FC6BF8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9D9E15-24C5-BAAB-40E9-8B41CF0456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DE4472-435B-9CD7-656E-A0E7DF2C0A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60B7A5-BD4B-C2D7-5D52-C6DE7BBB50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73FA9-448D-9AF1-A66C-8238D80702F3}"/>
              </a:ext>
            </a:extLst>
          </p:cNvPr>
          <p:cNvSpPr>
            <a:spLocks noGrp="1"/>
          </p:cNvSpPr>
          <p:nvPr>
            <p:ph type="dt" sz="half" idx="10"/>
          </p:nvPr>
        </p:nvSpPr>
        <p:spPr/>
        <p:txBody>
          <a:bodyPr/>
          <a:lstStyle/>
          <a:p>
            <a:fld id="{885026E7-FDD8-4780-ADC8-2AF5F1AABE1C}" type="datetimeFigureOut">
              <a:rPr lang="en-US" smtClean="0"/>
              <a:t>4/14/2026</a:t>
            </a:fld>
            <a:endParaRPr lang="en-US"/>
          </a:p>
        </p:txBody>
      </p:sp>
      <p:sp>
        <p:nvSpPr>
          <p:cNvPr id="8" name="Footer Placeholder 7">
            <a:extLst>
              <a:ext uri="{FF2B5EF4-FFF2-40B4-BE49-F238E27FC236}">
                <a16:creationId xmlns:a16="http://schemas.microsoft.com/office/drawing/2014/main" id="{27BF641F-6624-F9C7-F6C4-32D08CDB87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7609C0-00E7-2C01-FE2D-3F647B1C2063}"/>
              </a:ext>
            </a:extLst>
          </p:cNvPr>
          <p:cNvSpPr>
            <a:spLocks noGrp="1"/>
          </p:cNvSpPr>
          <p:nvPr>
            <p:ph type="sldNum" sz="quarter" idx="12"/>
          </p:nvPr>
        </p:nvSpPr>
        <p:spPr/>
        <p:txBody>
          <a:bodyPr/>
          <a:lstStyle/>
          <a:p>
            <a:fld id="{046BFD15-C09E-44EE-A157-FACB33A96271}" type="slidenum">
              <a:rPr lang="en-US" smtClean="0"/>
              <a:t>‹#›</a:t>
            </a:fld>
            <a:endParaRPr lang="en-US"/>
          </a:p>
        </p:txBody>
      </p:sp>
    </p:spTree>
    <p:extLst>
      <p:ext uri="{BB962C8B-B14F-4D97-AF65-F5344CB8AC3E}">
        <p14:creationId xmlns:p14="http://schemas.microsoft.com/office/powerpoint/2010/main" val="187674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B87A-A02D-9143-1C3A-592748CBC1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E76E29-E0E4-1508-37AB-A5E28D42ABDC}"/>
              </a:ext>
            </a:extLst>
          </p:cNvPr>
          <p:cNvSpPr>
            <a:spLocks noGrp="1"/>
          </p:cNvSpPr>
          <p:nvPr>
            <p:ph type="dt" sz="half" idx="10"/>
          </p:nvPr>
        </p:nvSpPr>
        <p:spPr/>
        <p:txBody>
          <a:bodyPr/>
          <a:lstStyle/>
          <a:p>
            <a:fld id="{885026E7-FDD8-4780-ADC8-2AF5F1AABE1C}" type="datetimeFigureOut">
              <a:rPr lang="en-US" smtClean="0"/>
              <a:t>4/14/2026</a:t>
            </a:fld>
            <a:endParaRPr lang="en-US"/>
          </a:p>
        </p:txBody>
      </p:sp>
      <p:sp>
        <p:nvSpPr>
          <p:cNvPr id="4" name="Footer Placeholder 3">
            <a:extLst>
              <a:ext uri="{FF2B5EF4-FFF2-40B4-BE49-F238E27FC236}">
                <a16:creationId xmlns:a16="http://schemas.microsoft.com/office/drawing/2014/main" id="{A34F922C-16C9-611D-6507-646FD051BF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2C2C25-460A-1868-A5BD-AA35184BE62B}"/>
              </a:ext>
            </a:extLst>
          </p:cNvPr>
          <p:cNvSpPr>
            <a:spLocks noGrp="1"/>
          </p:cNvSpPr>
          <p:nvPr>
            <p:ph type="sldNum" sz="quarter" idx="12"/>
          </p:nvPr>
        </p:nvSpPr>
        <p:spPr/>
        <p:txBody>
          <a:bodyPr/>
          <a:lstStyle/>
          <a:p>
            <a:fld id="{046BFD15-C09E-44EE-A157-FACB33A96271}" type="slidenum">
              <a:rPr lang="en-US" smtClean="0"/>
              <a:t>‹#›</a:t>
            </a:fld>
            <a:endParaRPr lang="en-US"/>
          </a:p>
        </p:txBody>
      </p:sp>
    </p:spTree>
    <p:extLst>
      <p:ext uri="{BB962C8B-B14F-4D97-AF65-F5344CB8AC3E}">
        <p14:creationId xmlns:p14="http://schemas.microsoft.com/office/powerpoint/2010/main" val="617897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0B68F8-3436-1BFE-6EFC-664D3A2516E2}"/>
              </a:ext>
            </a:extLst>
          </p:cNvPr>
          <p:cNvSpPr>
            <a:spLocks noGrp="1"/>
          </p:cNvSpPr>
          <p:nvPr>
            <p:ph type="dt" sz="half" idx="10"/>
          </p:nvPr>
        </p:nvSpPr>
        <p:spPr/>
        <p:txBody>
          <a:bodyPr/>
          <a:lstStyle/>
          <a:p>
            <a:fld id="{885026E7-FDD8-4780-ADC8-2AF5F1AABE1C}" type="datetimeFigureOut">
              <a:rPr lang="en-US" smtClean="0"/>
              <a:t>4/14/2026</a:t>
            </a:fld>
            <a:endParaRPr lang="en-US"/>
          </a:p>
        </p:txBody>
      </p:sp>
      <p:sp>
        <p:nvSpPr>
          <p:cNvPr id="3" name="Footer Placeholder 2">
            <a:extLst>
              <a:ext uri="{FF2B5EF4-FFF2-40B4-BE49-F238E27FC236}">
                <a16:creationId xmlns:a16="http://schemas.microsoft.com/office/drawing/2014/main" id="{A52F9332-400C-66D4-F7B0-F656C4BF93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9064C2-CF1E-3C8F-B884-62F846AC5458}"/>
              </a:ext>
            </a:extLst>
          </p:cNvPr>
          <p:cNvSpPr>
            <a:spLocks noGrp="1"/>
          </p:cNvSpPr>
          <p:nvPr>
            <p:ph type="sldNum" sz="quarter" idx="12"/>
          </p:nvPr>
        </p:nvSpPr>
        <p:spPr/>
        <p:txBody>
          <a:bodyPr/>
          <a:lstStyle/>
          <a:p>
            <a:fld id="{046BFD15-C09E-44EE-A157-FACB33A96271}" type="slidenum">
              <a:rPr lang="en-US" smtClean="0"/>
              <a:t>‹#›</a:t>
            </a:fld>
            <a:endParaRPr lang="en-US"/>
          </a:p>
        </p:txBody>
      </p:sp>
    </p:spTree>
    <p:extLst>
      <p:ext uri="{BB962C8B-B14F-4D97-AF65-F5344CB8AC3E}">
        <p14:creationId xmlns:p14="http://schemas.microsoft.com/office/powerpoint/2010/main" val="2530727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DF573-CF74-6FC8-B9C0-71A6BBBB4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75E319-58D8-14ED-C549-3FEE231D2E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0EE5F9-A081-FE55-F122-1556BAA33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6A3625-B042-815E-07CC-8442729E7F43}"/>
              </a:ext>
            </a:extLst>
          </p:cNvPr>
          <p:cNvSpPr>
            <a:spLocks noGrp="1"/>
          </p:cNvSpPr>
          <p:nvPr>
            <p:ph type="dt" sz="half" idx="10"/>
          </p:nvPr>
        </p:nvSpPr>
        <p:spPr/>
        <p:txBody>
          <a:bodyPr/>
          <a:lstStyle/>
          <a:p>
            <a:fld id="{885026E7-FDD8-4780-ADC8-2AF5F1AABE1C}" type="datetimeFigureOut">
              <a:rPr lang="en-US" smtClean="0"/>
              <a:t>4/14/2026</a:t>
            </a:fld>
            <a:endParaRPr lang="en-US"/>
          </a:p>
        </p:txBody>
      </p:sp>
      <p:sp>
        <p:nvSpPr>
          <p:cNvPr id="6" name="Footer Placeholder 5">
            <a:extLst>
              <a:ext uri="{FF2B5EF4-FFF2-40B4-BE49-F238E27FC236}">
                <a16:creationId xmlns:a16="http://schemas.microsoft.com/office/drawing/2014/main" id="{1DBD33DE-F90F-BAA9-907A-D2AAC33948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5D5D-9497-130F-9245-6E78D38DF649}"/>
              </a:ext>
            </a:extLst>
          </p:cNvPr>
          <p:cNvSpPr>
            <a:spLocks noGrp="1"/>
          </p:cNvSpPr>
          <p:nvPr>
            <p:ph type="sldNum" sz="quarter" idx="12"/>
          </p:nvPr>
        </p:nvSpPr>
        <p:spPr/>
        <p:txBody>
          <a:bodyPr/>
          <a:lstStyle/>
          <a:p>
            <a:fld id="{046BFD15-C09E-44EE-A157-FACB33A96271}" type="slidenum">
              <a:rPr lang="en-US" smtClean="0"/>
              <a:t>‹#›</a:t>
            </a:fld>
            <a:endParaRPr lang="en-US"/>
          </a:p>
        </p:txBody>
      </p:sp>
    </p:spTree>
    <p:extLst>
      <p:ext uri="{BB962C8B-B14F-4D97-AF65-F5344CB8AC3E}">
        <p14:creationId xmlns:p14="http://schemas.microsoft.com/office/powerpoint/2010/main" val="1674396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4EAD-299C-1478-9CA0-AFD4292561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80E96C-439C-4DC2-FCB0-05D7785A8A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FDE10C-B07B-133D-EF6E-E4D8966C6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A17B28-0106-B3D3-ACF8-20A031BCE6A4}"/>
              </a:ext>
            </a:extLst>
          </p:cNvPr>
          <p:cNvSpPr>
            <a:spLocks noGrp="1"/>
          </p:cNvSpPr>
          <p:nvPr>
            <p:ph type="dt" sz="half" idx="10"/>
          </p:nvPr>
        </p:nvSpPr>
        <p:spPr/>
        <p:txBody>
          <a:bodyPr/>
          <a:lstStyle/>
          <a:p>
            <a:fld id="{885026E7-FDD8-4780-ADC8-2AF5F1AABE1C}" type="datetimeFigureOut">
              <a:rPr lang="en-US" smtClean="0"/>
              <a:t>4/14/2026</a:t>
            </a:fld>
            <a:endParaRPr lang="en-US"/>
          </a:p>
        </p:txBody>
      </p:sp>
      <p:sp>
        <p:nvSpPr>
          <p:cNvPr id="6" name="Footer Placeholder 5">
            <a:extLst>
              <a:ext uri="{FF2B5EF4-FFF2-40B4-BE49-F238E27FC236}">
                <a16:creationId xmlns:a16="http://schemas.microsoft.com/office/drawing/2014/main" id="{83EE08CB-F45D-1313-9E11-5A1F5E4ED6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009638-CAAD-976B-ED8D-BAFA84CAA71E}"/>
              </a:ext>
            </a:extLst>
          </p:cNvPr>
          <p:cNvSpPr>
            <a:spLocks noGrp="1"/>
          </p:cNvSpPr>
          <p:nvPr>
            <p:ph type="sldNum" sz="quarter" idx="12"/>
          </p:nvPr>
        </p:nvSpPr>
        <p:spPr/>
        <p:txBody>
          <a:bodyPr/>
          <a:lstStyle/>
          <a:p>
            <a:fld id="{046BFD15-C09E-44EE-A157-FACB33A96271}" type="slidenum">
              <a:rPr lang="en-US" smtClean="0"/>
              <a:t>‹#›</a:t>
            </a:fld>
            <a:endParaRPr lang="en-US"/>
          </a:p>
        </p:txBody>
      </p:sp>
    </p:spTree>
    <p:extLst>
      <p:ext uri="{BB962C8B-B14F-4D97-AF65-F5344CB8AC3E}">
        <p14:creationId xmlns:p14="http://schemas.microsoft.com/office/powerpoint/2010/main" val="165414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CCA69-EDBF-CEBB-04DA-0105A9F3CF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216C08-51EA-8028-E984-676059A2A3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BD696-0D35-554E-ACBE-A4524C8CE6C9}"/>
              </a:ext>
            </a:extLst>
          </p:cNvPr>
          <p:cNvSpPr>
            <a:spLocks noGrp="1"/>
          </p:cNvSpPr>
          <p:nvPr>
            <p:ph type="dt" sz="half" idx="10"/>
          </p:nvPr>
        </p:nvSpPr>
        <p:spPr/>
        <p:txBody>
          <a:bodyPr/>
          <a:lstStyle/>
          <a:p>
            <a:fld id="{885026E7-FDD8-4780-ADC8-2AF5F1AABE1C}" type="datetimeFigureOut">
              <a:rPr lang="en-US" smtClean="0"/>
              <a:t>4/14/2026</a:t>
            </a:fld>
            <a:endParaRPr lang="en-US"/>
          </a:p>
        </p:txBody>
      </p:sp>
      <p:sp>
        <p:nvSpPr>
          <p:cNvPr id="5" name="Footer Placeholder 4">
            <a:extLst>
              <a:ext uri="{FF2B5EF4-FFF2-40B4-BE49-F238E27FC236}">
                <a16:creationId xmlns:a16="http://schemas.microsoft.com/office/drawing/2014/main" id="{D9E8A4A8-383F-6F59-1563-9BE85F788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28F3DB-8D55-35E2-6F01-C4315490A4A8}"/>
              </a:ext>
            </a:extLst>
          </p:cNvPr>
          <p:cNvSpPr>
            <a:spLocks noGrp="1"/>
          </p:cNvSpPr>
          <p:nvPr>
            <p:ph type="sldNum" sz="quarter" idx="12"/>
          </p:nvPr>
        </p:nvSpPr>
        <p:spPr/>
        <p:txBody>
          <a:bodyPr/>
          <a:lstStyle/>
          <a:p>
            <a:fld id="{046BFD15-C09E-44EE-A157-FACB33A96271}" type="slidenum">
              <a:rPr lang="en-US" smtClean="0"/>
              <a:t>‹#›</a:t>
            </a:fld>
            <a:endParaRPr lang="en-US"/>
          </a:p>
        </p:txBody>
      </p:sp>
    </p:spTree>
    <p:extLst>
      <p:ext uri="{BB962C8B-B14F-4D97-AF65-F5344CB8AC3E}">
        <p14:creationId xmlns:p14="http://schemas.microsoft.com/office/powerpoint/2010/main" val="2373542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93B6EA-6653-1970-6BBD-BF61B42D9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F514A5-2357-8EED-A330-49808CF0FC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302D3-6FF7-DF59-E12A-50D9F0E9266D}"/>
              </a:ext>
            </a:extLst>
          </p:cNvPr>
          <p:cNvSpPr>
            <a:spLocks noGrp="1"/>
          </p:cNvSpPr>
          <p:nvPr>
            <p:ph type="dt" sz="half" idx="10"/>
          </p:nvPr>
        </p:nvSpPr>
        <p:spPr/>
        <p:txBody>
          <a:bodyPr/>
          <a:lstStyle/>
          <a:p>
            <a:fld id="{885026E7-FDD8-4780-ADC8-2AF5F1AABE1C}" type="datetimeFigureOut">
              <a:rPr lang="en-US" smtClean="0"/>
              <a:t>4/14/2026</a:t>
            </a:fld>
            <a:endParaRPr lang="en-US"/>
          </a:p>
        </p:txBody>
      </p:sp>
      <p:sp>
        <p:nvSpPr>
          <p:cNvPr id="5" name="Footer Placeholder 4">
            <a:extLst>
              <a:ext uri="{FF2B5EF4-FFF2-40B4-BE49-F238E27FC236}">
                <a16:creationId xmlns:a16="http://schemas.microsoft.com/office/drawing/2014/main" id="{0C12CD76-CBD4-A972-F267-C949BC2C2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1C514-A4B2-698A-A4AC-11E71A3AFC49}"/>
              </a:ext>
            </a:extLst>
          </p:cNvPr>
          <p:cNvSpPr>
            <a:spLocks noGrp="1"/>
          </p:cNvSpPr>
          <p:nvPr>
            <p:ph type="sldNum" sz="quarter" idx="12"/>
          </p:nvPr>
        </p:nvSpPr>
        <p:spPr/>
        <p:txBody>
          <a:bodyPr/>
          <a:lstStyle/>
          <a:p>
            <a:fld id="{046BFD15-C09E-44EE-A157-FACB33A96271}" type="slidenum">
              <a:rPr lang="en-US" smtClean="0"/>
              <a:t>‹#›</a:t>
            </a:fld>
            <a:endParaRPr lang="en-US"/>
          </a:p>
        </p:txBody>
      </p:sp>
    </p:spTree>
    <p:extLst>
      <p:ext uri="{BB962C8B-B14F-4D97-AF65-F5344CB8AC3E}">
        <p14:creationId xmlns:p14="http://schemas.microsoft.com/office/powerpoint/2010/main" val="397293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2229-ECE3-49A5-A1BD-2CB5EC1143CF}"/>
              </a:ext>
            </a:extLst>
          </p:cNvPr>
          <p:cNvSpPr>
            <a:spLocks noGrp="1"/>
          </p:cNvSpPr>
          <p:nvPr>
            <p:ph type="title" hasCustomPrompt="1"/>
          </p:nvPr>
        </p:nvSpPr>
        <p:spPr>
          <a:xfrm>
            <a:off x="357447" y="0"/>
            <a:ext cx="11670009" cy="1325563"/>
          </a:xfrm>
        </p:spPr>
        <p:txBody>
          <a:bodyPr/>
          <a:lstStyle>
            <a:lvl1pPr>
              <a:defRPr/>
            </a:lvl1pPr>
          </a:lstStyle>
          <a:p>
            <a:r>
              <a:rPr lang="en-US"/>
              <a:t>Add “Agenda”</a:t>
            </a:r>
          </a:p>
        </p:txBody>
      </p:sp>
      <p:sp>
        <p:nvSpPr>
          <p:cNvPr id="3" name="Content Placeholder 2"/>
          <p:cNvSpPr>
            <a:spLocks noGrp="1"/>
          </p:cNvSpPr>
          <p:nvPr>
            <p:ph idx="1" hasCustomPrompt="1"/>
          </p:nvPr>
        </p:nvSpPr>
        <p:spPr>
          <a:xfrm>
            <a:off x="357447" y="1460498"/>
            <a:ext cx="11670010" cy="4895852"/>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a:t>Click to add Agenda item 1</a:t>
            </a:r>
          </a:p>
        </p:txBody>
      </p:sp>
      <p:sp>
        <p:nvSpPr>
          <p:cNvPr id="6" name="Slide Number Placeholder 5"/>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404237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6E067E-DCDD-43CE-A2C6-47C7E7D02A40}"/>
              </a:ext>
            </a:extLst>
          </p:cNvPr>
          <p:cNvSpPr>
            <a:spLocks noGrp="1"/>
          </p:cNvSpPr>
          <p:nvPr>
            <p:ph idx="1"/>
          </p:nvPr>
        </p:nvSpPr>
        <p:spPr>
          <a:xfrm>
            <a:off x="357447" y="1460500"/>
            <a:ext cx="11670010"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p>
            <a:fld id="{E9C1D828-F931-464A-8E86-F9D742DA373F}" type="slidenum">
              <a:rPr lang="en-US" smtClean="0"/>
              <a:t>‹#›</a:t>
            </a:fld>
            <a:endParaRPr lang="en-US"/>
          </a:p>
        </p:txBody>
      </p:sp>
      <p:sp>
        <p:nvSpPr>
          <p:cNvPr id="5" name="Title 1">
            <a:extLst>
              <a:ext uri="{FF2B5EF4-FFF2-40B4-BE49-F238E27FC236}">
                <a16:creationId xmlns:a16="http://schemas.microsoft.com/office/drawing/2014/main" id="{266E7EE1-E575-465C-90AC-24DF7BC4CEF0}"/>
              </a:ext>
            </a:extLst>
          </p:cNvPr>
          <p:cNvSpPr>
            <a:spLocks noGrp="1"/>
          </p:cNvSpPr>
          <p:nvPr>
            <p:ph type="title" hasCustomPrompt="1"/>
          </p:nvPr>
        </p:nvSpPr>
        <p:spPr>
          <a:xfrm>
            <a:off x="357447" y="0"/>
            <a:ext cx="11670009" cy="1325563"/>
          </a:xfrm>
        </p:spPr>
        <p:txBody>
          <a:bodyPr/>
          <a:lstStyle>
            <a:lvl1pPr>
              <a:defRPr/>
            </a:lvl1pPr>
          </a:lstStyle>
          <a:p>
            <a:r>
              <a:rPr lang="en-US"/>
              <a:t>Add Slide Title</a:t>
            </a:r>
          </a:p>
        </p:txBody>
      </p:sp>
    </p:spTree>
    <p:extLst>
      <p:ext uri="{BB962C8B-B14F-4D97-AF65-F5344CB8AC3E}">
        <p14:creationId xmlns:p14="http://schemas.microsoft.com/office/powerpoint/2010/main" val="308642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C800-7359-4452-8C9C-726AEEF44903}"/>
              </a:ext>
            </a:extLst>
          </p:cNvPr>
          <p:cNvSpPr>
            <a:spLocks noGrp="1"/>
          </p:cNvSpPr>
          <p:nvPr>
            <p:ph type="title"/>
          </p:nvPr>
        </p:nvSpPr>
        <p:spPr>
          <a:xfrm>
            <a:off x="831850" y="1709738"/>
            <a:ext cx="10515600" cy="2852737"/>
          </a:xfrm>
        </p:spPr>
        <p:txBody>
          <a:bodyPr anchor="b"/>
          <a:lstStyle>
            <a:lvl1pPr>
              <a:defRPr sz="6000">
                <a:solidFill>
                  <a:srgbClr val="1F4E79"/>
                </a:solidFill>
              </a:defRPr>
            </a:lvl1pPr>
          </a:lstStyle>
          <a:p>
            <a:r>
              <a:rPr lang="en-US"/>
              <a:t>Click to edit Master title style</a:t>
            </a:r>
          </a:p>
        </p:txBody>
      </p:sp>
      <p:sp>
        <p:nvSpPr>
          <p:cNvPr id="3" name="Text Placeholder 2">
            <a:extLst>
              <a:ext uri="{FF2B5EF4-FFF2-40B4-BE49-F238E27FC236}">
                <a16:creationId xmlns:a16="http://schemas.microsoft.com/office/drawing/2014/main" id="{636461A9-3331-4ABE-9A64-5AB5D2295392}"/>
              </a:ext>
            </a:extLst>
          </p:cNvPr>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FD80A44-01AC-4FFC-AA21-0F2E7F88A6F5}"/>
              </a:ext>
            </a:extLst>
          </p:cNvPr>
          <p:cNvSpPr>
            <a:spLocks noGrp="1"/>
          </p:cNvSpPr>
          <p:nvPr>
            <p:ph type="sldNum" sz="quarter" idx="12"/>
          </p:nvPr>
        </p:nvSpPr>
        <p:spPr/>
        <p:txBody>
          <a:bodyPr/>
          <a:lstStyle/>
          <a:p>
            <a:fld id="{E9C1D828-F931-464A-8E86-F9D742DA373F}" type="slidenum">
              <a:rPr lang="en-US" smtClean="0"/>
              <a:t>‹#›</a:t>
            </a:fld>
            <a:endParaRPr lang="en-US"/>
          </a:p>
        </p:txBody>
      </p:sp>
    </p:spTree>
    <p:extLst>
      <p:ext uri="{BB962C8B-B14F-4D97-AF65-F5344CB8AC3E}">
        <p14:creationId xmlns:p14="http://schemas.microsoft.com/office/powerpoint/2010/main" val="347683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1DD24-6C95-4034-884F-B0C09EDE9D10}"/>
              </a:ext>
            </a:extLst>
          </p:cNvPr>
          <p:cNvSpPr>
            <a:spLocks noGrp="1"/>
          </p:cNvSpPr>
          <p:nvPr>
            <p:ph sz="half" idx="1"/>
          </p:nvPr>
        </p:nvSpPr>
        <p:spPr>
          <a:xfrm>
            <a:off x="357448" y="1465465"/>
            <a:ext cx="5374177" cy="490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4ADBD2-493D-4281-B5D9-94DD2B671C37}"/>
              </a:ext>
            </a:extLst>
          </p:cNvPr>
          <p:cNvSpPr>
            <a:spLocks noGrp="1"/>
          </p:cNvSpPr>
          <p:nvPr>
            <p:ph sz="half" idx="2"/>
          </p:nvPr>
        </p:nvSpPr>
        <p:spPr>
          <a:xfrm>
            <a:off x="5893723" y="1465465"/>
            <a:ext cx="6133733" cy="490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89A8DFC-D64C-41B5-9A16-1822DA3233AC}"/>
              </a:ext>
            </a:extLst>
          </p:cNvPr>
          <p:cNvSpPr>
            <a:spLocks noGrp="1"/>
          </p:cNvSpPr>
          <p:nvPr>
            <p:ph type="sldNum" sz="quarter" idx="12"/>
          </p:nvPr>
        </p:nvSpPr>
        <p:spPr/>
        <p:txBody>
          <a:bodyPr/>
          <a:lstStyle/>
          <a:p>
            <a:fld id="{E9C1D828-F931-464A-8E86-F9D742DA373F}" type="slidenum">
              <a:rPr lang="en-US" smtClean="0"/>
              <a:t>‹#›</a:t>
            </a:fld>
            <a:endParaRPr lang="en-US"/>
          </a:p>
        </p:txBody>
      </p:sp>
      <p:sp>
        <p:nvSpPr>
          <p:cNvPr id="8" name="Title 1">
            <a:extLst>
              <a:ext uri="{FF2B5EF4-FFF2-40B4-BE49-F238E27FC236}">
                <a16:creationId xmlns:a16="http://schemas.microsoft.com/office/drawing/2014/main" id="{B6750193-6397-4876-BD08-6974362A43D1}"/>
              </a:ext>
            </a:extLst>
          </p:cNvPr>
          <p:cNvSpPr>
            <a:spLocks noGrp="1"/>
          </p:cNvSpPr>
          <p:nvPr>
            <p:ph type="title" hasCustomPrompt="1"/>
          </p:nvPr>
        </p:nvSpPr>
        <p:spPr>
          <a:xfrm>
            <a:off x="357448" y="0"/>
            <a:ext cx="11670008" cy="1325563"/>
          </a:xfrm>
        </p:spPr>
        <p:txBody>
          <a:bodyPr/>
          <a:lstStyle>
            <a:lvl1pPr>
              <a:defRPr/>
            </a:lvl1pPr>
          </a:lstStyle>
          <a:p>
            <a:r>
              <a:rPr lang="en-US"/>
              <a:t>Add Slide Title</a:t>
            </a:r>
          </a:p>
        </p:txBody>
      </p:sp>
    </p:spTree>
    <p:extLst>
      <p:ext uri="{BB962C8B-B14F-4D97-AF65-F5344CB8AC3E}">
        <p14:creationId xmlns:p14="http://schemas.microsoft.com/office/powerpoint/2010/main" val="82669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p>
            <a:fld id="{E9C1D828-F931-464A-8E86-F9D742DA373F}" type="slidenum">
              <a:rPr lang="en-US" smtClean="0"/>
              <a:t>‹#›</a:t>
            </a:fld>
            <a:endParaRPr lang="en-US"/>
          </a:p>
        </p:txBody>
      </p:sp>
      <p:sp>
        <p:nvSpPr>
          <p:cNvPr id="2" name="Title 1">
            <a:extLst>
              <a:ext uri="{FF2B5EF4-FFF2-40B4-BE49-F238E27FC236}">
                <a16:creationId xmlns:a16="http://schemas.microsoft.com/office/drawing/2014/main" id="{9E66C148-6FEC-4A4F-A9AE-811E307EF688}"/>
              </a:ext>
            </a:extLst>
          </p:cNvPr>
          <p:cNvSpPr>
            <a:spLocks noGrp="1"/>
          </p:cNvSpPr>
          <p:nvPr>
            <p:ph type="title" hasCustomPrompt="1"/>
          </p:nvPr>
        </p:nvSpPr>
        <p:spPr>
          <a:xfrm>
            <a:off x="1540626" y="1828801"/>
            <a:ext cx="9110749" cy="3200399"/>
          </a:xfrm>
        </p:spPr>
        <p:txBody>
          <a:bodyPr>
            <a:noAutofit/>
          </a:bodyPr>
          <a:lstStyle>
            <a:lvl1pPr marL="0" algn="ctr" defTabSz="914400" rtl="0" eaLnBrk="1" latinLnBrk="0" hangingPunct="1">
              <a:lnSpc>
                <a:spcPct val="90000"/>
              </a:lnSpc>
              <a:spcBef>
                <a:spcPct val="0"/>
              </a:spcBef>
              <a:buNone/>
              <a:defRPr lang="en-US" sz="11600" kern="1200" dirty="0" smtClean="0">
                <a:solidFill>
                  <a:srgbClr val="1F4E79"/>
                </a:solidFill>
                <a:latin typeface="+mn-lt"/>
                <a:ea typeface="+mj-ea"/>
                <a:cs typeface="Times New Roman" panose="02020603050405020304" pitchFamily="18" charset="0"/>
              </a:defRPr>
            </a:lvl1pPr>
          </a:lstStyle>
          <a:p>
            <a:r>
              <a:rPr lang="en-US"/>
              <a:t>Add “Questions?”</a:t>
            </a:r>
          </a:p>
        </p:txBody>
      </p:sp>
    </p:spTree>
    <p:extLst>
      <p:ext uri="{BB962C8B-B14F-4D97-AF65-F5344CB8AC3E}">
        <p14:creationId xmlns:p14="http://schemas.microsoft.com/office/powerpoint/2010/main" val="25335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a:p>
        </p:txBody>
      </p:sp>
      <p:sp>
        <p:nvSpPr>
          <p:cNvPr id="17" name="Text Placeholder 10">
            <a:extLst>
              <a:ext uri="{FF2B5EF4-FFF2-40B4-BE49-F238E27FC236}">
                <a16:creationId xmlns:a16="http://schemas.microsoft.com/office/drawing/2014/main" id="{0BCA736D-CC37-4A51-89AE-E21A02317A58}"/>
              </a:ext>
            </a:extLst>
          </p:cNvPr>
          <p:cNvSpPr>
            <a:spLocks noGrp="1"/>
          </p:cNvSpPr>
          <p:nvPr>
            <p:ph type="body" sz="quarter" idx="21" hasCustomPrompt="1"/>
          </p:nvPr>
        </p:nvSpPr>
        <p:spPr>
          <a:xfrm>
            <a:off x="3467100" y="5383674"/>
            <a:ext cx="5257800" cy="532592"/>
          </a:xfrm>
        </p:spPr>
        <p:txBody>
          <a:bodyPr anchor="ctr"/>
          <a:lstStyle>
            <a:lvl1pPr marL="0" indent="0" algn="ctr">
              <a:buNone/>
              <a:defRPr>
                <a:latin typeface="+mn-lt"/>
              </a:defRPr>
            </a:lvl1pPr>
          </a:lstStyle>
          <a:p>
            <a:pPr lvl="0"/>
            <a:r>
              <a:rPr lang="en-US"/>
              <a:t>Web Address</a:t>
            </a:r>
          </a:p>
        </p:txBody>
      </p:sp>
      <p:sp>
        <p:nvSpPr>
          <p:cNvPr id="19" name="Content Placeholder 2">
            <a:extLst>
              <a:ext uri="{FF2B5EF4-FFF2-40B4-BE49-F238E27FC236}">
                <a16:creationId xmlns:a16="http://schemas.microsoft.com/office/drawing/2014/main" id="{DF3C1F5E-A7B3-4E0F-BFAE-6F2EE1D9BEE6}"/>
              </a:ext>
            </a:extLst>
          </p:cNvPr>
          <p:cNvSpPr>
            <a:spLocks noGrp="1"/>
          </p:cNvSpPr>
          <p:nvPr>
            <p:ph sz="half" idx="1" hasCustomPrompt="1"/>
          </p:nvPr>
        </p:nvSpPr>
        <p:spPr>
          <a:xfrm>
            <a:off x="839585" y="1456037"/>
            <a:ext cx="4422372" cy="3232341"/>
          </a:xfrm>
        </p:spPr>
        <p:txBody>
          <a:bodyPr/>
          <a:lstStyle>
            <a:lvl1pPr marL="0" indent="0">
              <a:lnSpc>
                <a:spcPct val="100000"/>
              </a:lnSpc>
              <a:spcBef>
                <a:spcPts val="0"/>
              </a:spcBef>
              <a:buNone/>
              <a:defRPr/>
            </a:lvl1pPr>
          </a:lstStyle>
          <a:p>
            <a:pPr lvl="0"/>
            <a:r>
              <a:rPr lang="en-US"/>
              <a:t>Name</a:t>
            </a:r>
          </a:p>
          <a:p>
            <a:pPr lvl="0"/>
            <a:r>
              <a:rPr lang="en-US"/>
              <a:t>Job Title</a:t>
            </a:r>
          </a:p>
          <a:p>
            <a:pPr lvl="0"/>
            <a:r>
              <a:rPr lang="en-US"/>
              <a:t>Email</a:t>
            </a:r>
          </a:p>
          <a:p>
            <a:pPr lvl="0"/>
            <a:r>
              <a:rPr lang="en-US"/>
              <a:t>Phone Number</a:t>
            </a:r>
          </a:p>
        </p:txBody>
      </p:sp>
      <p:sp>
        <p:nvSpPr>
          <p:cNvPr id="20" name="Content Placeholder 2">
            <a:extLst>
              <a:ext uri="{FF2B5EF4-FFF2-40B4-BE49-F238E27FC236}">
                <a16:creationId xmlns:a16="http://schemas.microsoft.com/office/drawing/2014/main" id="{DE4D0672-6795-4687-ADE2-30C6EEC8E405}"/>
              </a:ext>
            </a:extLst>
          </p:cNvPr>
          <p:cNvSpPr>
            <a:spLocks noGrp="1"/>
          </p:cNvSpPr>
          <p:nvPr>
            <p:ph sz="half" idx="22" hasCustomPrompt="1"/>
          </p:nvPr>
        </p:nvSpPr>
        <p:spPr>
          <a:xfrm>
            <a:off x="5422669" y="1456037"/>
            <a:ext cx="4422372" cy="3232341"/>
          </a:xfrm>
        </p:spPr>
        <p:txBody>
          <a:bodyPr/>
          <a:lstStyle>
            <a:lvl1pPr marL="0" indent="0">
              <a:lnSpc>
                <a:spcPct val="100000"/>
              </a:lnSpc>
              <a:spcBef>
                <a:spcPts val="0"/>
              </a:spcBef>
              <a:buNone/>
              <a:defRPr/>
            </a:lvl1pPr>
          </a:lstStyle>
          <a:p>
            <a:pPr lvl="0"/>
            <a:r>
              <a:rPr lang="en-US"/>
              <a:t>Name</a:t>
            </a:r>
          </a:p>
          <a:p>
            <a:pPr lvl="0"/>
            <a:r>
              <a:rPr lang="en-US"/>
              <a:t>Job Title</a:t>
            </a:r>
          </a:p>
          <a:p>
            <a:pPr lvl="0"/>
            <a:r>
              <a:rPr lang="en-US"/>
              <a:t>Email</a:t>
            </a:r>
          </a:p>
          <a:p>
            <a:pPr lvl="0"/>
            <a:r>
              <a:rPr lang="en-US"/>
              <a:t>Phone Number</a:t>
            </a:r>
          </a:p>
        </p:txBody>
      </p:sp>
      <p:sp>
        <p:nvSpPr>
          <p:cNvPr id="8" name="Title 1">
            <a:extLst>
              <a:ext uri="{FF2B5EF4-FFF2-40B4-BE49-F238E27FC236}">
                <a16:creationId xmlns:a16="http://schemas.microsoft.com/office/drawing/2014/main" id="{02A42F20-5A57-4228-95D6-2C29761228C7}"/>
              </a:ext>
            </a:extLst>
          </p:cNvPr>
          <p:cNvSpPr>
            <a:spLocks noGrp="1"/>
          </p:cNvSpPr>
          <p:nvPr>
            <p:ph type="title" hasCustomPrompt="1"/>
          </p:nvPr>
        </p:nvSpPr>
        <p:spPr>
          <a:xfrm>
            <a:off x="357447" y="0"/>
            <a:ext cx="11670009" cy="1325563"/>
          </a:xfrm>
        </p:spPr>
        <p:txBody>
          <a:bodyPr/>
          <a:lstStyle>
            <a:lvl1pPr>
              <a:defRPr/>
            </a:lvl1pPr>
          </a:lstStyle>
          <a:p>
            <a:r>
              <a:rPr lang="en-US"/>
              <a:t>Add “Contact Information”</a:t>
            </a:r>
          </a:p>
        </p:txBody>
      </p:sp>
    </p:spTree>
    <p:extLst>
      <p:ext uri="{BB962C8B-B14F-4D97-AF65-F5344CB8AC3E}">
        <p14:creationId xmlns:p14="http://schemas.microsoft.com/office/powerpoint/2010/main" val="4007913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ronym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447" y="1460500"/>
            <a:ext cx="11670010" cy="4895850"/>
          </a:xfrm>
        </p:spPr>
        <p:txBody>
          <a:bodyPr numCol="2"/>
          <a:lstStyle>
            <a:lvl1pPr>
              <a:defRPr>
                <a:latin typeface="+mn-lt"/>
              </a:defRPr>
            </a:lvl1pPr>
          </a:lstStyle>
          <a:p>
            <a:pPr lvl="0"/>
            <a:r>
              <a:rPr lang="en-US"/>
              <a:t>Place Acronyms Here – This list has 2 columns to make it easier to add as many as you need. </a:t>
            </a:r>
          </a:p>
        </p:txBody>
      </p:sp>
      <p:sp>
        <p:nvSpPr>
          <p:cNvPr id="6" name="Slide Number Placeholder 5"/>
          <p:cNvSpPr>
            <a:spLocks noGrp="1"/>
          </p:cNvSpPr>
          <p:nvPr>
            <p:ph type="sldNum" sz="quarter" idx="12"/>
          </p:nvPr>
        </p:nvSpPr>
        <p:spPr/>
        <p:txBody>
          <a:bodyPr/>
          <a:lstStyle>
            <a:lvl1pPr>
              <a:defRPr>
                <a:solidFill>
                  <a:srgbClr val="1F4E79"/>
                </a:solidFill>
                <a:latin typeface="+mn-lt"/>
              </a:defRPr>
            </a:lvl1pPr>
          </a:lstStyle>
          <a:p>
            <a:fld id="{A0EC8638-D38E-4C5B-8C11-DA859CF37C29}" type="slidenum">
              <a:rPr lang="en-US" smtClean="0"/>
              <a:pPr/>
              <a:t>‹#›</a:t>
            </a:fld>
            <a:endParaRPr lang="en-US"/>
          </a:p>
        </p:txBody>
      </p:sp>
      <p:sp>
        <p:nvSpPr>
          <p:cNvPr id="5" name="Title 1">
            <a:extLst>
              <a:ext uri="{FF2B5EF4-FFF2-40B4-BE49-F238E27FC236}">
                <a16:creationId xmlns:a16="http://schemas.microsoft.com/office/drawing/2014/main" id="{8359C402-E482-4385-B374-8E4FB3A0A9D4}"/>
              </a:ext>
            </a:extLst>
          </p:cNvPr>
          <p:cNvSpPr>
            <a:spLocks noGrp="1"/>
          </p:cNvSpPr>
          <p:nvPr>
            <p:ph type="title" hasCustomPrompt="1"/>
          </p:nvPr>
        </p:nvSpPr>
        <p:spPr>
          <a:xfrm>
            <a:off x="357447" y="0"/>
            <a:ext cx="11670009" cy="1325563"/>
          </a:xfrm>
        </p:spPr>
        <p:txBody>
          <a:bodyPr/>
          <a:lstStyle>
            <a:lvl1pPr>
              <a:defRPr/>
            </a:lvl1pPr>
          </a:lstStyle>
          <a:p>
            <a:r>
              <a:rPr lang="en-US"/>
              <a:t>Add “Acronyms”</a:t>
            </a:r>
          </a:p>
        </p:txBody>
      </p:sp>
    </p:spTree>
    <p:extLst>
      <p:ext uri="{BB962C8B-B14F-4D97-AF65-F5344CB8AC3E}">
        <p14:creationId xmlns:p14="http://schemas.microsoft.com/office/powerpoint/2010/main" val="400432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A8D9F-2BDA-4AD8-76E3-78297BBB49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B15D96-E8DE-4BB0-012B-539778FBD2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278327-91F2-7D37-82E2-C4DBE838E2BB}"/>
              </a:ext>
            </a:extLst>
          </p:cNvPr>
          <p:cNvSpPr>
            <a:spLocks noGrp="1"/>
          </p:cNvSpPr>
          <p:nvPr>
            <p:ph type="dt" sz="half" idx="10"/>
          </p:nvPr>
        </p:nvSpPr>
        <p:spPr/>
        <p:txBody>
          <a:bodyPr/>
          <a:lstStyle/>
          <a:p>
            <a:fld id="{885026E7-FDD8-4780-ADC8-2AF5F1AABE1C}" type="datetimeFigureOut">
              <a:rPr lang="en-US" smtClean="0"/>
              <a:t>4/14/2026</a:t>
            </a:fld>
            <a:endParaRPr lang="en-US"/>
          </a:p>
        </p:txBody>
      </p:sp>
      <p:sp>
        <p:nvSpPr>
          <p:cNvPr id="5" name="Footer Placeholder 4">
            <a:extLst>
              <a:ext uri="{FF2B5EF4-FFF2-40B4-BE49-F238E27FC236}">
                <a16:creationId xmlns:a16="http://schemas.microsoft.com/office/drawing/2014/main" id="{F0981E2D-A84F-7FD2-24B5-D4E25C72E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EFC64-1120-B15C-A46E-D96A5D0BEE64}"/>
              </a:ext>
            </a:extLst>
          </p:cNvPr>
          <p:cNvSpPr>
            <a:spLocks noGrp="1"/>
          </p:cNvSpPr>
          <p:nvPr>
            <p:ph type="sldNum" sz="quarter" idx="12"/>
          </p:nvPr>
        </p:nvSpPr>
        <p:spPr/>
        <p:txBody>
          <a:bodyPr/>
          <a:lstStyle/>
          <a:p>
            <a:fld id="{046BFD15-C09E-44EE-A157-FACB33A96271}" type="slidenum">
              <a:rPr lang="en-US" smtClean="0"/>
              <a:t>‹#›</a:t>
            </a:fld>
            <a:endParaRPr lang="en-US"/>
          </a:p>
        </p:txBody>
      </p:sp>
    </p:spTree>
    <p:extLst>
      <p:ext uri="{BB962C8B-B14F-4D97-AF65-F5344CB8AC3E}">
        <p14:creationId xmlns:p14="http://schemas.microsoft.com/office/powerpoint/2010/main" val="329813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B2DBFB-A98A-4630-BC5E-243E7D04D898}"/>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rcRect l="-78776" r="78776"/>
          <a:stretch/>
        </p:blipFill>
        <p:spPr>
          <a:xfrm>
            <a:off x="-3520556" y="62173"/>
            <a:ext cx="4567057" cy="1330858"/>
          </a:xfrm>
          <a:prstGeom prst="rect">
            <a:avLst/>
          </a:prstGeom>
        </p:spPr>
      </p:pic>
      <p:sp>
        <p:nvSpPr>
          <p:cNvPr id="2" name="Title Placeholder 1">
            <a:extLst>
              <a:ext uri="{FF2B5EF4-FFF2-40B4-BE49-F238E27FC236}">
                <a16:creationId xmlns:a16="http://schemas.microsoft.com/office/drawing/2014/main" id="{856853BC-8490-4DED-9C8F-580D31D5606A}"/>
              </a:ext>
            </a:extLst>
          </p:cNvPr>
          <p:cNvSpPr>
            <a:spLocks noGrp="1"/>
          </p:cNvSpPr>
          <p:nvPr>
            <p:ph type="title"/>
          </p:nvPr>
        </p:nvSpPr>
        <p:spPr>
          <a:xfrm>
            <a:off x="357447" y="0"/>
            <a:ext cx="1167000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4A04E8-62AC-42FA-B929-59C88856BBB3}"/>
              </a:ext>
            </a:extLst>
          </p:cNvPr>
          <p:cNvSpPr>
            <a:spLocks noGrp="1"/>
          </p:cNvSpPr>
          <p:nvPr>
            <p:ph type="body" idx="1"/>
          </p:nvPr>
        </p:nvSpPr>
        <p:spPr>
          <a:xfrm>
            <a:off x="357447" y="1460500"/>
            <a:ext cx="11670010" cy="4895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32C88AF-DBAC-4CB4-9B59-00238870E7CE}"/>
              </a:ext>
            </a:extLst>
          </p:cNvPr>
          <p:cNvSpPr>
            <a:spLocks noGrp="1"/>
          </p:cNvSpPr>
          <p:nvPr>
            <p:ph type="sldNum" sz="quarter" idx="4"/>
          </p:nvPr>
        </p:nvSpPr>
        <p:spPr>
          <a:xfrm>
            <a:off x="9284257" y="6356349"/>
            <a:ext cx="2743200" cy="365125"/>
          </a:xfrm>
          <a:prstGeom prst="rect">
            <a:avLst/>
          </a:prstGeom>
        </p:spPr>
        <p:txBody>
          <a:bodyPr vert="horz" lIns="91440" tIns="45720" rIns="91440" bIns="45720" rtlCol="0" anchor="ctr"/>
          <a:lstStyle>
            <a:lvl1pPr algn="r">
              <a:defRPr lang="en-US" sz="1600" kern="1200" smtClean="0">
                <a:solidFill>
                  <a:srgbClr val="1F4E79"/>
                </a:solidFill>
                <a:latin typeface="+mn-lt"/>
                <a:ea typeface="+mn-ea"/>
                <a:cs typeface="Times New Roman" panose="02020603050405020304" pitchFamily="18" charset="0"/>
              </a:defRPr>
            </a:lvl1pPr>
          </a:lstStyle>
          <a:p>
            <a:fld id="{E9C1D828-F931-464A-8E86-F9D742DA373F}" type="slidenum">
              <a:rPr lang="en-US" smtClean="0"/>
              <a:pPr/>
              <a:t>‹#›</a:t>
            </a:fld>
            <a:endParaRPr lang="en-US"/>
          </a:p>
        </p:txBody>
      </p:sp>
    </p:spTree>
    <p:extLst>
      <p:ext uri="{BB962C8B-B14F-4D97-AF65-F5344CB8AC3E}">
        <p14:creationId xmlns:p14="http://schemas.microsoft.com/office/powerpoint/2010/main" val="71627058"/>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1" r:id="rId4"/>
    <p:sldLayoutId id="2147483652" r:id="rId5"/>
    <p:sldLayoutId id="2147483660" r:id="rId6"/>
    <p:sldLayoutId id="2147483661" r:id="rId7"/>
    <p:sldLayoutId id="2147483662" r:id="rId8"/>
  </p:sldLayoutIdLst>
  <p:hf hdr="0" ftr="0"/>
  <p:txStyles>
    <p:titleStyle>
      <a:lvl1pPr algn="ctr" defTabSz="914400" rtl="0" eaLnBrk="1" latinLnBrk="0" hangingPunct="1">
        <a:lnSpc>
          <a:spcPct val="90000"/>
        </a:lnSpc>
        <a:spcBef>
          <a:spcPct val="0"/>
        </a:spcBef>
        <a:buNone/>
        <a:defRPr lang="en-US" sz="4800" kern="1200" dirty="0" smtClean="0">
          <a:solidFill>
            <a:srgbClr val="1F4E79"/>
          </a:solidFill>
          <a:latin typeface="+mn-lt"/>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07344-BDCC-22B5-BBFD-C15A3A6F0B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AABBC3-D799-C607-2F68-05F57D28A4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728F0-7621-FD1D-66C5-15D95F6AE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026E7-FDD8-4780-ADC8-2AF5F1AABE1C}" type="datetimeFigureOut">
              <a:rPr lang="en-US" smtClean="0"/>
              <a:t>4/14/2026</a:t>
            </a:fld>
            <a:endParaRPr lang="en-US"/>
          </a:p>
        </p:txBody>
      </p:sp>
      <p:sp>
        <p:nvSpPr>
          <p:cNvPr id="5" name="Footer Placeholder 4">
            <a:extLst>
              <a:ext uri="{FF2B5EF4-FFF2-40B4-BE49-F238E27FC236}">
                <a16:creationId xmlns:a16="http://schemas.microsoft.com/office/drawing/2014/main" id="{056B5FC7-6CB5-8966-4CB5-34468E6B9B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E21646F-2283-69DE-AD0B-7AFC49EE05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46BFD15-C09E-44EE-A157-FACB33A96271}" type="slidenum">
              <a:rPr lang="en-US" smtClean="0"/>
              <a:t>‹#›</a:t>
            </a:fld>
            <a:endParaRPr lang="en-US"/>
          </a:p>
        </p:txBody>
      </p:sp>
    </p:spTree>
    <p:extLst>
      <p:ext uri="{BB962C8B-B14F-4D97-AF65-F5344CB8AC3E}">
        <p14:creationId xmlns:p14="http://schemas.microsoft.com/office/powerpoint/2010/main" val="23694164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nevadahealthlink.com/" TargetMode="Externa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hyperlink" Target="https://www.federalregister.gov/d/2026-02769"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19_BE897985.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14_5E5CD31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nevadahealthlink.com/partner-resources/carriers/" TargetMode="External"/><Relationship Id="rId5" Type="http://schemas.openxmlformats.org/officeDocument/2006/relationships/hyperlink" Target="https://www.nevadahealthlink.com/wp-content/uploads/2023/12/SSHIX-2024-Monthly-RCNI-Submission-Deadlines_v01_2023-12-05.pdf"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1A_19B25D28.xml"/><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mailto:jfilippi@nvha.nv.gov" TargetMode="External"/><Relationship Id="rId5" Type="http://schemas.openxmlformats.org/officeDocument/2006/relationships/hyperlink" Target="mailto:pmanagement@exchange.nv.gov" TargetMode="External"/><Relationship Id="rId4" Type="http://schemas.openxmlformats.org/officeDocument/2006/relationships/hyperlink" Target="mailto:reconsupport@nvha.nv.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1D_54CE6A6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11E_A18D7B7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213E-3FDF-4472-8DC1-0818415EE67D}"/>
              </a:ext>
            </a:extLst>
          </p:cNvPr>
          <p:cNvSpPr>
            <a:spLocks noGrp="1"/>
          </p:cNvSpPr>
          <p:nvPr>
            <p:ph type="ctrTitle"/>
          </p:nvPr>
        </p:nvSpPr>
        <p:spPr>
          <a:xfrm>
            <a:off x="1524000" y="3387430"/>
            <a:ext cx="9144000" cy="546866"/>
          </a:xfrm>
        </p:spPr>
        <p:txBody>
          <a:bodyPr>
            <a:normAutofit fontScale="90000"/>
          </a:bodyPr>
          <a:lstStyle/>
          <a:p>
            <a:r>
              <a:rPr lang="en-US">
                <a:solidFill>
                  <a:schemeClr val="tx1"/>
                </a:solidFill>
                <a:cs typeface="Times New Roman"/>
              </a:rPr>
              <a:t>Division of Consumer Health Services</a:t>
            </a:r>
            <a:br>
              <a:rPr lang="en-US"/>
            </a:br>
            <a:r>
              <a:rPr lang="en-US">
                <a:solidFill>
                  <a:schemeClr val="tx1"/>
                </a:solidFill>
                <a:cs typeface="Times New Roman"/>
              </a:rPr>
              <a:t>Silver State Health Insurance Exchange</a:t>
            </a:r>
          </a:p>
        </p:txBody>
      </p:sp>
      <p:sp>
        <p:nvSpPr>
          <p:cNvPr id="9" name="Rectangle 8">
            <a:extLst>
              <a:ext uri="{FF2B5EF4-FFF2-40B4-BE49-F238E27FC236}">
                <a16:creationId xmlns:a16="http://schemas.microsoft.com/office/drawing/2014/main" id="{57D40E35-CBF7-F9EE-8B70-CD8C2C73A7D1}"/>
              </a:ext>
            </a:extLst>
          </p:cNvPr>
          <p:cNvSpPr/>
          <p:nvPr/>
        </p:nvSpPr>
        <p:spPr>
          <a:xfrm>
            <a:off x="113016" y="5661060"/>
            <a:ext cx="3184988" cy="10885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4BAD131-B2AE-5FCD-5568-D953B08A377E}"/>
              </a:ext>
            </a:extLst>
          </p:cNvPr>
          <p:cNvSpPr/>
          <p:nvPr/>
        </p:nvSpPr>
        <p:spPr>
          <a:xfrm>
            <a:off x="4582273" y="6205324"/>
            <a:ext cx="3390472" cy="4696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E996E6-06E9-1F08-7A34-5AE3E2636A7D}"/>
              </a:ext>
            </a:extLst>
          </p:cNvPr>
          <p:cNvSpPr/>
          <p:nvPr/>
        </p:nvSpPr>
        <p:spPr>
          <a:xfrm>
            <a:off x="2547991" y="4243728"/>
            <a:ext cx="7489861" cy="4530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871028C-83F0-1EE7-24D4-D61AB2DA57CD}"/>
              </a:ext>
            </a:extLst>
          </p:cNvPr>
          <p:cNvPicPr>
            <a:picLocks noChangeAspect="1"/>
          </p:cNvPicPr>
          <p:nvPr/>
        </p:nvPicPr>
        <p:blipFill>
          <a:blip r:embed="rId3"/>
          <a:stretch>
            <a:fillRect/>
          </a:stretch>
        </p:blipFill>
        <p:spPr>
          <a:xfrm>
            <a:off x="5685149" y="4243728"/>
            <a:ext cx="1215544" cy="1338546"/>
          </a:xfrm>
          <a:prstGeom prst="rect">
            <a:avLst/>
          </a:prstGeom>
        </p:spPr>
      </p:pic>
      <p:sp>
        <p:nvSpPr>
          <p:cNvPr id="14" name="Rectangle 13">
            <a:extLst>
              <a:ext uri="{FF2B5EF4-FFF2-40B4-BE49-F238E27FC236}">
                <a16:creationId xmlns:a16="http://schemas.microsoft.com/office/drawing/2014/main" id="{B6917FCD-9151-31E4-1F07-0059FACCE005}"/>
              </a:ext>
            </a:extLst>
          </p:cNvPr>
          <p:cNvSpPr/>
          <p:nvPr/>
        </p:nvSpPr>
        <p:spPr>
          <a:xfrm>
            <a:off x="5013789" y="133564"/>
            <a:ext cx="2239766" cy="18263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9250F1-0029-45B1-80DC-484ACE7C6452}"/>
              </a:ext>
            </a:extLst>
          </p:cNvPr>
          <p:cNvSpPr/>
          <p:nvPr/>
        </p:nvSpPr>
        <p:spPr>
          <a:xfrm>
            <a:off x="2547991" y="955497"/>
            <a:ext cx="1571946" cy="7605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78F87F2-CF00-B50D-538B-17BB08445D83}"/>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229456" y="108408"/>
            <a:ext cx="3570028" cy="1428011"/>
          </a:xfrm>
          <a:prstGeom prst="rect">
            <a:avLst/>
          </a:prstGeom>
        </p:spPr>
      </p:pic>
      <p:sp>
        <p:nvSpPr>
          <p:cNvPr id="16" name="Rectangle 15">
            <a:extLst>
              <a:ext uri="{FF2B5EF4-FFF2-40B4-BE49-F238E27FC236}">
                <a16:creationId xmlns:a16="http://schemas.microsoft.com/office/drawing/2014/main" id="{A25A180D-E490-6E1F-8A75-B65FB439FDD8}"/>
              </a:ext>
            </a:extLst>
          </p:cNvPr>
          <p:cNvSpPr/>
          <p:nvPr/>
        </p:nvSpPr>
        <p:spPr>
          <a:xfrm>
            <a:off x="7880053" y="813315"/>
            <a:ext cx="2003461" cy="1004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54883497-CDC1-4006-A8FB-7226BAABE4E2}"/>
              </a:ext>
            </a:extLst>
          </p:cNvPr>
          <p:cNvSpPr>
            <a:spLocks noGrp="1"/>
          </p:cNvSpPr>
          <p:nvPr>
            <p:ph type="body" sz="quarter" idx="13"/>
          </p:nvPr>
        </p:nvSpPr>
        <p:spPr>
          <a:xfrm>
            <a:off x="1561672" y="2312796"/>
            <a:ext cx="9144000" cy="657225"/>
          </a:xfrm>
        </p:spPr>
        <p:txBody>
          <a:bodyPr/>
          <a:lstStyle/>
          <a:p>
            <a:r>
              <a:rPr lang="en-US">
                <a:solidFill>
                  <a:srgbClr val="0070C0"/>
                </a:solidFill>
              </a:rPr>
              <a:t>On-Exchange Carrier </a:t>
            </a:r>
            <a:br>
              <a:rPr lang="en-US">
                <a:solidFill>
                  <a:srgbClr val="0070C0"/>
                </a:solidFill>
              </a:rPr>
            </a:br>
            <a:r>
              <a:rPr lang="en-US">
                <a:solidFill>
                  <a:srgbClr val="0070C0"/>
                </a:solidFill>
              </a:rPr>
              <a:t>Monthly Meeting</a:t>
            </a:r>
          </a:p>
        </p:txBody>
      </p:sp>
      <p:sp>
        <p:nvSpPr>
          <p:cNvPr id="6" name="TextBox 5">
            <a:extLst>
              <a:ext uri="{FF2B5EF4-FFF2-40B4-BE49-F238E27FC236}">
                <a16:creationId xmlns:a16="http://schemas.microsoft.com/office/drawing/2014/main" id="{F944D294-13C7-409B-9BB2-38C6605BA149}"/>
              </a:ext>
            </a:extLst>
          </p:cNvPr>
          <p:cNvSpPr txBox="1"/>
          <p:nvPr/>
        </p:nvSpPr>
        <p:spPr>
          <a:xfrm>
            <a:off x="3820687" y="5970492"/>
            <a:ext cx="4913644" cy="469665"/>
          </a:xfrm>
          <a:prstGeom prst="rect">
            <a:avLst/>
          </a:prstGeom>
        </p:spPr>
        <p:txBody>
          <a:bodyPr vert="horz" wrap="none" lIns="91440" tIns="45720" rIns="91440" bIns="45720" rtlCol="0" anchor="ctr">
            <a:normAutofit/>
          </a:bodyPr>
          <a:lstStyle/>
          <a:p>
            <a:pPr algn="ctr"/>
            <a:r>
              <a:rPr lang="en-US" sz="2000"/>
              <a:t>April 14, 2026</a:t>
            </a:r>
          </a:p>
        </p:txBody>
      </p:sp>
      <p:sp>
        <p:nvSpPr>
          <p:cNvPr id="17" name="TextBox 16">
            <a:extLst>
              <a:ext uri="{FF2B5EF4-FFF2-40B4-BE49-F238E27FC236}">
                <a16:creationId xmlns:a16="http://schemas.microsoft.com/office/drawing/2014/main" id="{6C4831CC-F03F-10FA-EE26-AFB1312DC7B1}"/>
              </a:ext>
            </a:extLst>
          </p:cNvPr>
          <p:cNvSpPr txBox="1"/>
          <p:nvPr/>
        </p:nvSpPr>
        <p:spPr>
          <a:xfrm>
            <a:off x="10428270" y="6068007"/>
            <a:ext cx="1479478" cy="359862"/>
          </a:xfrm>
          <a:prstGeom prst="rect">
            <a:avLst/>
          </a:prstGeom>
        </p:spPr>
        <p:txBody>
          <a:bodyPr vert="horz" wrap="square" lIns="91440" tIns="45720" rIns="91440" bIns="45720" rtlCol="0" anchor="ctr">
            <a:normAutofit/>
          </a:bodyPr>
          <a:lstStyle/>
          <a:p>
            <a:pPr algn="l"/>
            <a:r>
              <a:rPr lang="en-US" sz="1600" u="sng">
                <a:solidFill>
                  <a:srgbClr val="0070C0"/>
                </a:solidFill>
              </a:rPr>
              <a:t>NVHA.nv.gov</a:t>
            </a:r>
          </a:p>
        </p:txBody>
      </p:sp>
      <p:sp>
        <p:nvSpPr>
          <p:cNvPr id="19" name="Rectangle 18">
            <a:extLst>
              <a:ext uri="{FF2B5EF4-FFF2-40B4-BE49-F238E27FC236}">
                <a16:creationId xmlns:a16="http://schemas.microsoft.com/office/drawing/2014/main" id="{7B0E4510-76FA-B1BB-0901-4C672D4EEF79}"/>
              </a:ext>
            </a:extLst>
          </p:cNvPr>
          <p:cNvSpPr/>
          <p:nvPr/>
        </p:nvSpPr>
        <p:spPr>
          <a:xfrm>
            <a:off x="0" y="1633561"/>
            <a:ext cx="12192000" cy="35986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5"/>
            <a:extLst>
              <a:ext uri="{FF2B5EF4-FFF2-40B4-BE49-F238E27FC236}">
                <a16:creationId xmlns:a16="http://schemas.microsoft.com/office/drawing/2014/main" id="{0EA1C37E-C4C9-B690-017A-81DBA5F6444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33727" y="339748"/>
            <a:ext cx="2774022" cy="1011702"/>
          </a:xfrm>
          <a:prstGeom prst="rect">
            <a:avLst/>
          </a:prstGeom>
          <a:noFill/>
          <a:ln>
            <a:noFill/>
          </a:ln>
        </p:spPr>
      </p:pic>
    </p:spTree>
    <p:extLst>
      <p:ext uri="{BB962C8B-B14F-4D97-AF65-F5344CB8AC3E}">
        <p14:creationId xmlns:p14="http://schemas.microsoft.com/office/powerpoint/2010/main" val="3820935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9BE04-E69B-9E05-28DE-2E5CAD6FD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DA5E8-E2C8-73CA-FCD8-16FE0D063FFB}"/>
              </a:ext>
            </a:extLst>
          </p:cNvPr>
          <p:cNvSpPr>
            <a:spLocks noGrp="1"/>
          </p:cNvSpPr>
          <p:nvPr>
            <p:ph type="title"/>
          </p:nvPr>
        </p:nvSpPr>
        <p:spPr>
          <a:xfrm>
            <a:off x="2096545" y="0"/>
            <a:ext cx="7998909" cy="1325563"/>
          </a:xfrm>
        </p:spPr>
        <p:txBody>
          <a:bodyPr>
            <a:normAutofit/>
          </a:bodyPr>
          <a:lstStyle/>
          <a:p>
            <a:r>
              <a:rPr lang="en-US"/>
              <a:t>PY27 NBPP Updates</a:t>
            </a:r>
          </a:p>
        </p:txBody>
      </p:sp>
      <p:sp>
        <p:nvSpPr>
          <p:cNvPr id="4" name="Slide Number Placeholder 3">
            <a:extLst>
              <a:ext uri="{FF2B5EF4-FFF2-40B4-BE49-F238E27FC236}">
                <a16:creationId xmlns:a16="http://schemas.microsoft.com/office/drawing/2014/main" id="{7419B7F1-4ED2-FE0F-A488-C6BFD839F4CB}"/>
              </a:ext>
            </a:extLst>
          </p:cNvPr>
          <p:cNvSpPr>
            <a:spLocks noGrp="1"/>
          </p:cNvSpPr>
          <p:nvPr>
            <p:ph type="sldNum" sz="quarter" idx="12"/>
          </p:nvPr>
        </p:nvSpPr>
        <p:spPr/>
        <p:txBody>
          <a:bodyPr/>
          <a:lstStyle/>
          <a:p>
            <a:fld id="{E9C1D828-F931-464A-8E86-F9D742DA373F}" type="slidenum">
              <a:rPr lang="en-US" smtClean="0"/>
              <a:t>10</a:t>
            </a:fld>
            <a:endParaRPr lang="en-US"/>
          </a:p>
        </p:txBody>
      </p:sp>
      <p:sp>
        <p:nvSpPr>
          <p:cNvPr id="8" name="TextBox 7">
            <a:extLst>
              <a:ext uri="{FF2B5EF4-FFF2-40B4-BE49-F238E27FC236}">
                <a16:creationId xmlns:a16="http://schemas.microsoft.com/office/drawing/2014/main" id="{050CA87F-1FBF-BF59-58B3-D55D67ED13F0}"/>
              </a:ext>
            </a:extLst>
          </p:cNvPr>
          <p:cNvSpPr txBox="1"/>
          <p:nvPr/>
        </p:nvSpPr>
        <p:spPr>
          <a:xfrm>
            <a:off x="1129552" y="1464412"/>
            <a:ext cx="9675387" cy="2923877"/>
          </a:xfrm>
          <a:prstGeom prst="rect">
            <a:avLst/>
          </a:prstGeom>
          <a:noFill/>
        </p:spPr>
        <p:txBody>
          <a:bodyPr wrap="square">
            <a:spAutoFit/>
          </a:bodyPr>
          <a:lstStyle/>
          <a:p>
            <a:pPr marL="342900" indent="-342900">
              <a:buFont typeface="Arial" panose="020B0604020202020204" pitchFamily="34" charset="0"/>
              <a:buChar char="•"/>
            </a:pPr>
            <a:r>
              <a:rPr lang="en-US" sz="3200"/>
              <a:t>CMS released plan year (PY) 2027 Notice of Benefit and Payment Parameters (NBPP) </a:t>
            </a:r>
            <a:r>
              <a:rPr lang="en-US" sz="3200">
                <a:hlinkClick r:id="rId3"/>
              </a:rPr>
              <a:t>Proposed Rule</a:t>
            </a:r>
            <a:endParaRPr lang="en-US" sz="3200"/>
          </a:p>
          <a:p>
            <a:pPr marL="800100" lvl="1" indent="-342900">
              <a:buFont typeface="Arial" panose="020B0604020202020204" pitchFamily="34" charset="0"/>
              <a:buChar char="•"/>
            </a:pPr>
            <a:r>
              <a:rPr lang="en-US" sz="2400">
                <a:latin typeface="Whitney HTF Book"/>
              </a:rPr>
              <a:t>Proposed Rule Released: February 9, 2026</a:t>
            </a:r>
          </a:p>
          <a:p>
            <a:pPr marL="800100" lvl="1" indent="-342900">
              <a:buFont typeface="Arial" panose="020B0604020202020204" pitchFamily="34" charset="0"/>
              <a:buChar char="•"/>
            </a:pPr>
            <a:r>
              <a:rPr lang="en-US" sz="2400">
                <a:latin typeface="Whitney HTF Book"/>
              </a:rPr>
              <a:t>Comments Due to CMS: March 13, 2026</a:t>
            </a:r>
          </a:p>
          <a:p>
            <a:pPr marL="800100" lvl="1" indent="-342900">
              <a:buFont typeface="Arial" panose="020B0604020202020204" pitchFamily="34" charset="0"/>
              <a:buChar char="•"/>
            </a:pPr>
            <a:r>
              <a:rPr lang="en-US" sz="2400" b="1">
                <a:latin typeface="Whitney HTF Book"/>
              </a:rPr>
              <a:t>Final Rule Pending</a:t>
            </a:r>
          </a:p>
          <a:p>
            <a:pPr lvl="1"/>
            <a:endParaRPr lang="en-US" sz="2400">
              <a:latin typeface="Whitney HTF Book"/>
            </a:endParaRPr>
          </a:p>
          <a:p>
            <a:endParaRPr lang="en-US" sz="2400">
              <a:latin typeface="+mn-lt"/>
            </a:endParaRPr>
          </a:p>
        </p:txBody>
      </p:sp>
      <p:pic>
        <p:nvPicPr>
          <p:cNvPr id="16" name="Picture 15">
            <a:extLst>
              <a:ext uri="{FF2B5EF4-FFF2-40B4-BE49-F238E27FC236}">
                <a16:creationId xmlns:a16="http://schemas.microsoft.com/office/drawing/2014/main" id="{80FA2247-4F52-F174-555E-B7D0E78938F0}"/>
              </a:ext>
            </a:extLst>
          </p:cNvPr>
          <p:cNvPicPr>
            <a:picLocks noChangeAspect="1"/>
          </p:cNvPicPr>
          <p:nvPr/>
        </p:nvPicPr>
        <p:blipFill>
          <a:blip r:embed="rId4"/>
          <a:stretch>
            <a:fillRect/>
          </a:stretch>
        </p:blipFill>
        <p:spPr>
          <a:xfrm>
            <a:off x="10804939" y="140526"/>
            <a:ext cx="1083110" cy="1034181"/>
          </a:xfrm>
          <a:prstGeom prst="rect">
            <a:avLst/>
          </a:prstGeom>
        </p:spPr>
      </p:pic>
    </p:spTree>
    <p:extLst>
      <p:ext uri="{BB962C8B-B14F-4D97-AF65-F5344CB8AC3E}">
        <p14:creationId xmlns:p14="http://schemas.microsoft.com/office/powerpoint/2010/main" val="1197826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4EFE3C-96A9-DCE3-2097-849F83E4F6A9}"/>
              </a:ext>
            </a:extLst>
          </p:cNvPr>
          <p:cNvSpPr>
            <a:spLocks noGrp="1"/>
          </p:cNvSpPr>
          <p:nvPr>
            <p:ph idx="1"/>
          </p:nvPr>
        </p:nvSpPr>
        <p:spPr>
          <a:xfrm>
            <a:off x="1810327" y="1460500"/>
            <a:ext cx="8561050" cy="4895850"/>
          </a:xfrm>
        </p:spPr>
        <p:txBody>
          <a:bodyPr vert="horz" lIns="91440" tIns="45720" rIns="91440" bIns="45720" rtlCol="0" anchor="t">
            <a:normAutofit/>
          </a:bodyPr>
          <a:lstStyle/>
          <a:p>
            <a:pPr marL="0" indent="0">
              <a:lnSpc>
                <a:spcPct val="100000"/>
              </a:lnSpc>
              <a:spcBef>
                <a:spcPct val="20000"/>
              </a:spcBef>
              <a:buNone/>
            </a:pPr>
            <a:r>
              <a:rPr lang="en-US" sz="2000">
                <a:solidFill>
                  <a:srgbClr val="3C3C3B"/>
                </a:solidFill>
                <a:latin typeface="Whitney HTF Book"/>
                <a:cs typeface="Segoe UI"/>
              </a:rPr>
              <a:t>The Draft Plan Year 2027 Letter to Issuers was sent out Friday, March 20, 2026, with a 30-day public comment period due by Monday, April 20, 2026. The Final Letter to Issuers will be sent out and published on the Carrier Resources page of Nevada Health Link following final edits and comments.</a:t>
            </a:r>
          </a:p>
          <a:p>
            <a:pPr marL="0" indent="0">
              <a:lnSpc>
                <a:spcPct val="100000"/>
              </a:lnSpc>
              <a:spcBef>
                <a:spcPct val="20000"/>
              </a:spcBef>
              <a:buNone/>
            </a:pPr>
            <a:endParaRPr lang="en-US" sz="2000">
              <a:solidFill>
                <a:srgbClr val="3C3C3B"/>
              </a:solidFill>
              <a:latin typeface="Whitney HTF Book"/>
              <a:cs typeface="Segoe UI"/>
            </a:endParaRPr>
          </a:p>
          <a:p>
            <a:pPr marL="0" indent="0">
              <a:lnSpc>
                <a:spcPct val="100000"/>
              </a:lnSpc>
              <a:spcBef>
                <a:spcPct val="20000"/>
              </a:spcBef>
              <a:buNone/>
            </a:pPr>
            <a:r>
              <a:rPr lang="en-US" sz="2000">
                <a:solidFill>
                  <a:srgbClr val="3C3C3B"/>
                </a:solidFill>
                <a:latin typeface="Whitney HTF Book"/>
                <a:ea typeface="Calibri"/>
                <a:cs typeface="Calibri"/>
              </a:rPr>
              <a:t>Binder Submission in SERFF is due </a:t>
            </a:r>
            <a:r>
              <a:rPr lang="en-US" sz="2000" b="1">
                <a:solidFill>
                  <a:srgbClr val="3C3C3B"/>
                </a:solidFill>
                <a:latin typeface="Whitney HTF Book"/>
                <a:ea typeface="Calibri"/>
                <a:cs typeface="Calibri"/>
              </a:rPr>
              <a:t>June 1, 2026.</a:t>
            </a:r>
          </a:p>
        </p:txBody>
      </p:sp>
      <p:sp>
        <p:nvSpPr>
          <p:cNvPr id="3" name="Slide Number Placeholder 2">
            <a:extLst>
              <a:ext uri="{FF2B5EF4-FFF2-40B4-BE49-F238E27FC236}">
                <a16:creationId xmlns:a16="http://schemas.microsoft.com/office/drawing/2014/main" id="{6119AC2C-D53A-1980-4173-5E384D7DA4D3}"/>
              </a:ext>
            </a:extLst>
          </p:cNvPr>
          <p:cNvSpPr>
            <a:spLocks noGrp="1"/>
          </p:cNvSpPr>
          <p:nvPr>
            <p:ph type="sldNum" sz="quarter" idx="12"/>
          </p:nvPr>
        </p:nvSpPr>
        <p:spPr/>
        <p:txBody>
          <a:bodyPr/>
          <a:lstStyle/>
          <a:p>
            <a:fld id="{E9C1D828-F931-464A-8E86-F9D742DA373F}" type="slidenum">
              <a:rPr lang="en-US" smtClean="0"/>
              <a:t>11</a:t>
            </a:fld>
            <a:endParaRPr lang="en-US"/>
          </a:p>
        </p:txBody>
      </p:sp>
      <p:sp>
        <p:nvSpPr>
          <p:cNvPr id="4" name="Title 3">
            <a:extLst>
              <a:ext uri="{FF2B5EF4-FFF2-40B4-BE49-F238E27FC236}">
                <a16:creationId xmlns:a16="http://schemas.microsoft.com/office/drawing/2014/main" id="{0496B3A5-16AB-4023-58E9-72C8FC4A99F4}"/>
              </a:ext>
            </a:extLst>
          </p:cNvPr>
          <p:cNvSpPr>
            <a:spLocks noGrp="1"/>
          </p:cNvSpPr>
          <p:nvPr>
            <p:ph type="title"/>
          </p:nvPr>
        </p:nvSpPr>
        <p:spPr/>
        <p:txBody>
          <a:bodyPr/>
          <a:lstStyle/>
          <a:p>
            <a:r>
              <a:rPr lang="en-US"/>
              <a:t>Plan Certification Update</a:t>
            </a:r>
          </a:p>
        </p:txBody>
      </p:sp>
      <p:pic>
        <p:nvPicPr>
          <p:cNvPr id="7" name="Picture 6">
            <a:extLst>
              <a:ext uri="{FF2B5EF4-FFF2-40B4-BE49-F238E27FC236}">
                <a16:creationId xmlns:a16="http://schemas.microsoft.com/office/drawing/2014/main" id="{96B37974-83A9-5AC1-BFA0-7CA6959F785C}"/>
              </a:ext>
            </a:extLst>
          </p:cNvPr>
          <p:cNvPicPr>
            <a:picLocks noChangeAspect="1"/>
          </p:cNvPicPr>
          <p:nvPr/>
        </p:nvPicPr>
        <p:blipFill>
          <a:blip r:embed="rId4"/>
          <a:stretch>
            <a:fillRect/>
          </a:stretch>
        </p:blipFill>
        <p:spPr>
          <a:xfrm>
            <a:off x="10804939" y="140526"/>
            <a:ext cx="1083110" cy="1034181"/>
          </a:xfrm>
          <a:prstGeom prst="rect">
            <a:avLst/>
          </a:prstGeom>
        </p:spPr>
      </p:pic>
    </p:spTree>
    <p:extLst>
      <p:ext uri="{BB962C8B-B14F-4D97-AF65-F5344CB8AC3E}">
        <p14:creationId xmlns:p14="http://schemas.microsoft.com/office/powerpoint/2010/main" val="3196680581"/>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E55B5-A65E-89BC-57DF-24546EEAA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B45967-44B2-A178-AAC7-380A1B487407}"/>
              </a:ext>
            </a:extLst>
          </p:cNvPr>
          <p:cNvSpPr>
            <a:spLocks noGrp="1"/>
          </p:cNvSpPr>
          <p:nvPr>
            <p:ph type="title"/>
          </p:nvPr>
        </p:nvSpPr>
        <p:spPr>
          <a:xfrm>
            <a:off x="1855385" y="0"/>
            <a:ext cx="7998909" cy="1325563"/>
          </a:xfrm>
        </p:spPr>
        <p:txBody>
          <a:bodyPr>
            <a:normAutofit/>
          </a:bodyPr>
          <a:lstStyle/>
          <a:p>
            <a:r>
              <a:rPr lang="en-US"/>
              <a:t>April RCNI Submission</a:t>
            </a:r>
          </a:p>
        </p:txBody>
      </p:sp>
      <p:sp>
        <p:nvSpPr>
          <p:cNvPr id="4" name="Slide Number Placeholder 3">
            <a:extLst>
              <a:ext uri="{FF2B5EF4-FFF2-40B4-BE49-F238E27FC236}">
                <a16:creationId xmlns:a16="http://schemas.microsoft.com/office/drawing/2014/main" id="{FF748358-B1BD-4175-64A2-E8332BABCFAC}"/>
              </a:ext>
            </a:extLst>
          </p:cNvPr>
          <p:cNvSpPr>
            <a:spLocks noGrp="1"/>
          </p:cNvSpPr>
          <p:nvPr>
            <p:ph type="sldNum" sz="quarter" idx="12"/>
          </p:nvPr>
        </p:nvSpPr>
        <p:spPr/>
        <p:txBody>
          <a:bodyPr/>
          <a:lstStyle/>
          <a:p>
            <a:fld id="{E9C1D828-F931-464A-8E86-F9D742DA373F}" type="slidenum">
              <a:rPr lang="en-US" smtClean="0"/>
              <a:t>12</a:t>
            </a:fld>
            <a:endParaRPr lang="en-US"/>
          </a:p>
        </p:txBody>
      </p:sp>
      <p:pic>
        <p:nvPicPr>
          <p:cNvPr id="7" name="Picture 6">
            <a:extLst>
              <a:ext uri="{FF2B5EF4-FFF2-40B4-BE49-F238E27FC236}">
                <a16:creationId xmlns:a16="http://schemas.microsoft.com/office/drawing/2014/main" id="{15B08BF6-CA67-51F7-262F-9ACC12DD2E0A}"/>
              </a:ext>
            </a:extLst>
          </p:cNvPr>
          <p:cNvPicPr>
            <a:picLocks noChangeAspect="1"/>
          </p:cNvPicPr>
          <p:nvPr/>
        </p:nvPicPr>
        <p:blipFill>
          <a:blip r:embed="rId4"/>
          <a:stretch>
            <a:fillRect/>
          </a:stretch>
        </p:blipFill>
        <p:spPr>
          <a:xfrm>
            <a:off x="10804939" y="140526"/>
            <a:ext cx="1083110" cy="1034181"/>
          </a:xfrm>
          <a:prstGeom prst="rect">
            <a:avLst/>
          </a:prstGeom>
        </p:spPr>
      </p:pic>
      <p:sp>
        <p:nvSpPr>
          <p:cNvPr id="9" name="Content Placeholder 8">
            <a:extLst>
              <a:ext uri="{FF2B5EF4-FFF2-40B4-BE49-F238E27FC236}">
                <a16:creationId xmlns:a16="http://schemas.microsoft.com/office/drawing/2014/main" id="{0E70009C-7EF4-588A-EECD-9375B15737A6}"/>
              </a:ext>
            </a:extLst>
          </p:cNvPr>
          <p:cNvSpPr>
            <a:spLocks noGrp="1"/>
          </p:cNvSpPr>
          <p:nvPr>
            <p:ph idx="1"/>
          </p:nvPr>
        </p:nvSpPr>
        <p:spPr>
          <a:xfrm>
            <a:off x="753687" y="1457643"/>
            <a:ext cx="11276602" cy="1968500"/>
          </a:xfrm>
        </p:spPr>
        <p:txBody>
          <a:bodyPr vert="horz" lIns="91440" tIns="45720" rIns="91440" bIns="45720" rtlCol="0" anchor="t">
            <a:normAutofit/>
          </a:bodyPr>
          <a:lstStyle/>
          <a:p>
            <a:pPr fontAlgn="base"/>
            <a:r>
              <a:rPr lang="en-US" sz="2400">
                <a:latin typeface="Calibri"/>
                <a:ea typeface="Calibri"/>
                <a:cs typeface="Calibri"/>
              </a:rPr>
              <a:t>The next RCNI Submission Deadline is </a:t>
            </a:r>
            <a:r>
              <a:rPr lang="en-US" sz="2400" b="1" u="sng">
                <a:latin typeface="Calibri"/>
                <a:ea typeface="Calibri"/>
                <a:cs typeface="Calibri"/>
              </a:rPr>
              <a:t>Monday, April 20th.</a:t>
            </a:r>
            <a:endParaRPr lang="en-US" sz="2400" b="1" u="sng" baseline="30000">
              <a:latin typeface="Calibri"/>
              <a:ea typeface="Calibri"/>
              <a:cs typeface="Calibri"/>
            </a:endParaRPr>
          </a:p>
          <a:p>
            <a:pPr fontAlgn="base"/>
            <a:r>
              <a:rPr lang="en-US" sz="2400">
                <a:latin typeface="Calibri"/>
                <a:ea typeface="Calibri"/>
                <a:cs typeface="Calibri"/>
              </a:rPr>
              <a:t>Carriers are expected to submit an RCNI for Plan Year 2026. ​</a:t>
            </a:r>
          </a:p>
          <a:p>
            <a:pPr fontAlgn="base"/>
            <a:r>
              <a:rPr lang="en-US" sz="2400">
                <a:latin typeface="Calibri"/>
                <a:ea typeface="Calibri"/>
                <a:cs typeface="Calibri"/>
              </a:rPr>
              <a:t>SSHIX has published a calendar of </a:t>
            </a:r>
            <a:r>
              <a:rPr lang="en-US" sz="2400" u="sng">
                <a:latin typeface="Calibri"/>
                <a:ea typeface="Calibri"/>
                <a:cs typeface="Calibri"/>
                <a:hlinkClick r:id="rId5"/>
              </a:rPr>
              <a:t>2026 Monthly RCNI Submission Deadlines</a:t>
            </a:r>
            <a:r>
              <a:rPr lang="en-US" sz="2400">
                <a:latin typeface="Calibri"/>
                <a:ea typeface="Calibri"/>
                <a:cs typeface="Calibri"/>
              </a:rPr>
              <a:t> to Nevada Health Link’s </a:t>
            </a:r>
            <a:r>
              <a:rPr lang="en-US" sz="2400" u="sng">
                <a:latin typeface="Calibri"/>
                <a:ea typeface="Calibri"/>
                <a:cs typeface="Calibri"/>
                <a:hlinkClick r:id="rId6"/>
              </a:rPr>
              <a:t>Carrier Resources Page</a:t>
            </a:r>
            <a:r>
              <a:rPr lang="en-US" sz="2400" u="sng">
                <a:latin typeface="Calibri"/>
                <a:ea typeface="Calibri"/>
                <a:cs typeface="Calibri"/>
              </a:rPr>
              <a:t>.</a:t>
            </a:r>
          </a:p>
          <a:p>
            <a:endParaRPr lang="en-US"/>
          </a:p>
        </p:txBody>
      </p:sp>
      <p:graphicFrame>
        <p:nvGraphicFramePr>
          <p:cNvPr id="3" name="Table 2">
            <a:extLst>
              <a:ext uri="{FF2B5EF4-FFF2-40B4-BE49-F238E27FC236}">
                <a16:creationId xmlns:a16="http://schemas.microsoft.com/office/drawing/2014/main" id="{DBEC5CFB-51D9-A2A2-4D1E-5741D58E7CEE}"/>
              </a:ext>
            </a:extLst>
          </p:cNvPr>
          <p:cNvGraphicFramePr>
            <a:graphicFrameLocks noGrp="1"/>
          </p:cNvGraphicFramePr>
          <p:nvPr>
            <p:extLst>
              <p:ext uri="{D42A27DB-BD31-4B8C-83A1-F6EECF244321}">
                <p14:modId xmlns:p14="http://schemas.microsoft.com/office/powerpoint/2010/main" val="1458276145"/>
              </p:ext>
            </p:extLst>
          </p:nvPr>
        </p:nvGraphicFramePr>
        <p:xfrm>
          <a:off x="2120900" y="3212561"/>
          <a:ext cx="7734301" cy="3316504"/>
        </p:xfrm>
        <a:graphic>
          <a:graphicData uri="http://schemas.openxmlformats.org/drawingml/2006/table">
            <a:tbl>
              <a:tblPr firstRow="1" firstCol="1" bandRow="1">
                <a:tableStyleId>{5C22544A-7EE6-4342-B048-85BDC9FD1C3A}</a:tableStyleId>
              </a:tblPr>
              <a:tblGrid>
                <a:gridCol w="1804229">
                  <a:extLst>
                    <a:ext uri="{9D8B030D-6E8A-4147-A177-3AD203B41FA5}">
                      <a16:colId xmlns:a16="http://schemas.microsoft.com/office/drawing/2014/main" val="20000"/>
                    </a:ext>
                  </a:extLst>
                </a:gridCol>
                <a:gridCol w="2296198">
                  <a:extLst>
                    <a:ext uri="{9D8B030D-6E8A-4147-A177-3AD203B41FA5}">
                      <a16:colId xmlns:a16="http://schemas.microsoft.com/office/drawing/2014/main" val="20001"/>
                    </a:ext>
                  </a:extLst>
                </a:gridCol>
                <a:gridCol w="1126165">
                  <a:extLst>
                    <a:ext uri="{9D8B030D-6E8A-4147-A177-3AD203B41FA5}">
                      <a16:colId xmlns:a16="http://schemas.microsoft.com/office/drawing/2014/main" val="3886313243"/>
                    </a:ext>
                  </a:extLst>
                </a:gridCol>
                <a:gridCol w="1267053">
                  <a:extLst>
                    <a:ext uri="{9D8B030D-6E8A-4147-A177-3AD203B41FA5}">
                      <a16:colId xmlns:a16="http://schemas.microsoft.com/office/drawing/2014/main" val="20002"/>
                    </a:ext>
                  </a:extLst>
                </a:gridCol>
                <a:gridCol w="1240656">
                  <a:extLst>
                    <a:ext uri="{9D8B030D-6E8A-4147-A177-3AD203B41FA5}">
                      <a16:colId xmlns:a16="http://schemas.microsoft.com/office/drawing/2014/main" val="20003"/>
                    </a:ext>
                  </a:extLst>
                </a:gridCol>
              </a:tblGrid>
              <a:tr h="535567">
                <a:tc>
                  <a:txBody>
                    <a:bodyPr/>
                    <a:lstStyle/>
                    <a:p>
                      <a:pPr marL="0" marR="0">
                        <a:lnSpc>
                          <a:spcPct val="107000"/>
                        </a:lnSpc>
                        <a:spcBef>
                          <a:spcPts val="0"/>
                        </a:spcBef>
                        <a:spcAft>
                          <a:spcPts val="0"/>
                        </a:spcAft>
                      </a:pPr>
                      <a:r>
                        <a:rPr lang="en-US" sz="1600">
                          <a:effectLst/>
                        </a:rPr>
                        <a:t>Month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Submission Deadline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a:solidFill>
                            <a:schemeClr val="bg1"/>
                          </a:solidFill>
                          <a:effectLst/>
                          <a:latin typeface="Calibri"/>
                          <a:ea typeface="Calibri"/>
                          <a:cs typeface="Times New Roman"/>
                        </a:rPr>
                        <a:t>2027 RCNI</a:t>
                      </a:r>
                      <a:endParaRPr lang="en-US" sz="1200">
                        <a:solidFill>
                          <a:schemeClr val="bg1"/>
                        </a:solidFill>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600" b="1">
                          <a:solidFill>
                            <a:schemeClr val="bg1"/>
                          </a:solidFill>
                          <a:effectLst/>
                          <a:latin typeface="Calibri"/>
                          <a:ea typeface="Calibri"/>
                          <a:cs typeface="Times New Roman"/>
                        </a:rPr>
                        <a:t>2026 RCNI</a:t>
                      </a:r>
                      <a:endParaRPr lang="en-US" sz="1200">
                        <a:solidFill>
                          <a:schemeClr val="bg1"/>
                        </a:solidFill>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600" b="1">
                          <a:solidFill>
                            <a:schemeClr val="bg1"/>
                          </a:solidFill>
                          <a:effectLst/>
                          <a:latin typeface="Calibri"/>
                          <a:ea typeface="Calibri"/>
                          <a:cs typeface="Times New Roman"/>
                        </a:rPr>
                        <a:t>2025 RCNI</a:t>
                      </a:r>
                      <a:endParaRPr lang="en-US" sz="1200">
                        <a:solidFill>
                          <a:schemeClr val="bg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61684">
                <a:tc>
                  <a:txBody>
                    <a:bodyPr/>
                    <a:lstStyle/>
                    <a:p>
                      <a:pPr marL="0" marR="0">
                        <a:lnSpc>
                          <a:spcPct val="107000"/>
                        </a:lnSpc>
                        <a:spcBef>
                          <a:spcPts val="0"/>
                        </a:spcBef>
                        <a:spcAft>
                          <a:spcPts val="0"/>
                        </a:spcAft>
                      </a:pPr>
                      <a:r>
                        <a:rPr lang="en-US" sz="1400" b="1" i="0" u="none">
                          <a:solidFill>
                            <a:schemeClr val="bg1"/>
                          </a:solidFill>
                          <a:effectLst/>
                          <a:latin typeface="Calibri"/>
                          <a:ea typeface="Calibri"/>
                          <a:cs typeface="Times New Roman"/>
                        </a:rPr>
                        <a:t>January 2026</a:t>
                      </a:r>
                    </a:p>
                  </a:txBody>
                  <a:tcPr marL="68580" marR="68580" marT="0" marB="0"/>
                </a:tc>
                <a:tc>
                  <a:txBody>
                    <a:bodyPr/>
                    <a:lstStyle/>
                    <a:p>
                      <a:pPr marL="0" marR="0">
                        <a:lnSpc>
                          <a:spcPct val="107000"/>
                        </a:lnSpc>
                        <a:spcBef>
                          <a:spcPts val="0"/>
                        </a:spcBef>
                        <a:spcAft>
                          <a:spcPts val="0"/>
                        </a:spcAft>
                      </a:pPr>
                      <a:r>
                        <a:rPr lang="en-US" sz="1400" b="0" u="none">
                          <a:solidFill>
                            <a:srgbClr val="000000"/>
                          </a:solidFill>
                          <a:effectLst/>
                          <a:latin typeface="Calibri"/>
                          <a:ea typeface="Calibri"/>
                          <a:cs typeface="Times New Roman"/>
                        </a:rPr>
                        <a:t>Monday, January 19</a:t>
                      </a:r>
                      <a:endParaRPr lang="en-US" sz="1400" b="0" u="none">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endParaRPr lang="en-US" sz="1600" b="1" u="none">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u="none">
                          <a:effectLst/>
                        </a:rPr>
                        <a:t>X</a:t>
                      </a:r>
                      <a:endParaRPr lang="en-US" sz="1600" b="0" u="none">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u="none">
                          <a:effectLst/>
                        </a:rPr>
                        <a:t>X</a:t>
                      </a:r>
                      <a:endParaRPr lang="en-US" sz="1600" b="0" u="none">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29023">
                <a:tc>
                  <a:txBody>
                    <a:bodyPr/>
                    <a:lstStyle/>
                    <a:p>
                      <a:pPr marL="0" marR="0">
                        <a:lnSpc>
                          <a:spcPct val="107000"/>
                        </a:lnSpc>
                        <a:spcBef>
                          <a:spcPts val="0"/>
                        </a:spcBef>
                        <a:spcAft>
                          <a:spcPts val="0"/>
                        </a:spcAft>
                      </a:pPr>
                      <a:r>
                        <a:rPr lang="en-US" sz="1400" b="1" u="none">
                          <a:solidFill>
                            <a:schemeClr val="bg1"/>
                          </a:solidFill>
                          <a:effectLst/>
                          <a:latin typeface="Calibri"/>
                          <a:ea typeface="Calibri"/>
                          <a:cs typeface="Times New Roman"/>
                        </a:rPr>
                        <a:t>February 2026</a:t>
                      </a:r>
                      <a:endParaRPr lang="en-US" sz="1200" b="1" u="none">
                        <a:solidFill>
                          <a:schemeClr val="bg1"/>
                        </a:solidFill>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400" b="0" u="none">
                          <a:solidFill>
                            <a:srgbClr val="000000"/>
                          </a:solidFill>
                          <a:effectLst/>
                          <a:latin typeface="Calibri"/>
                          <a:ea typeface="Calibri"/>
                          <a:cs typeface="Times New Roman"/>
                        </a:rPr>
                        <a:t>Thursday, February 19</a:t>
                      </a:r>
                      <a:endParaRPr lang="en-US" sz="1400" b="0" u="none">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endParaRPr lang="en-US" sz="1200" b="0" u="none">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400" b="0" u="none">
                          <a:effectLst/>
                        </a:rPr>
                        <a:t>X</a:t>
                      </a:r>
                      <a:endParaRPr lang="en-US" sz="1200" b="0" u="none">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400" b="0" u="none">
                          <a:effectLst/>
                        </a:rPr>
                        <a:t>X</a:t>
                      </a:r>
                      <a:endParaRPr lang="en-US" sz="1200" b="0" u="none">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29023">
                <a:tc>
                  <a:txBody>
                    <a:bodyPr/>
                    <a:lstStyle/>
                    <a:p>
                      <a:pPr marL="0" marR="0">
                        <a:lnSpc>
                          <a:spcPct val="107000"/>
                        </a:lnSpc>
                        <a:spcBef>
                          <a:spcPts val="0"/>
                        </a:spcBef>
                        <a:spcAft>
                          <a:spcPts val="0"/>
                        </a:spcAft>
                      </a:pPr>
                      <a:r>
                        <a:rPr lang="en-US" sz="1400">
                          <a:solidFill>
                            <a:schemeClr val="bg1"/>
                          </a:solidFill>
                          <a:effectLst/>
                          <a:latin typeface="Calibri"/>
                          <a:ea typeface="Calibri"/>
                          <a:cs typeface="Times New Roman"/>
                        </a:rPr>
                        <a:t>March 2026</a:t>
                      </a:r>
                      <a:endParaRPr lang="en-US" sz="1200">
                        <a:solidFill>
                          <a:schemeClr val="bg1"/>
                        </a:solidFill>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400" b="0">
                          <a:effectLst/>
                          <a:latin typeface="Calibri"/>
                          <a:ea typeface="Calibri"/>
                          <a:cs typeface="Times New Roman"/>
                        </a:rPr>
                        <a:t>Thursday, March 19</a:t>
                      </a:r>
                      <a:endParaRPr lang="en-US" sz="1200" b="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endParaRPr lang="en-US" sz="1400" b="1" u="none">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400" b="0" u="none">
                          <a:effectLst/>
                        </a:rPr>
                        <a:t>X</a:t>
                      </a:r>
                      <a:endParaRPr lang="en-US" sz="1400" b="0" u="none">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400" b="0" u="none">
                          <a:effectLst/>
                        </a:rPr>
                        <a:t>X</a:t>
                      </a:r>
                      <a:endParaRPr lang="en-US" sz="1400" b="0" u="none">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29023">
                <a:tc>
                  <a:txBody>
                    <a:bodyPr/>
                    <a:lstStyle/>
                    <a:p>
                      <a:pPr marL="0" marR="0">
                        <a:lnSpc>
                          <a:spcPct val="107000"/>
                        </a:lnSpc>
                        <a:spcBef>
                          <a:spcPts val="0"/>
                        </a:spcBef>
                        <a:spcAft>
                          <a:spcPts val="0"/>
                        </a:spcAft>
                      </a:pPr>
                      <a:r>
                        <a:rPr lang="en-US" sz="1400">
                          <a:solidFill>
                            <a:schemeClr val="bg1"/>
                          </a:solidFill>
                          <a:effectLst/>
                          <a:latin typeface="Calibri"/>
                          <a:ea typeface="Calibri"/>
                          <a:cs typeface="Times New Roman"/>
                        </a:rPr>
                        <a:t>April 2026</a:t>
                      </a:r>
                      <a:endParaRPr lang="en-US" sz="1200">
                        <a:solidFill>
                          <a:schemeClr val="bg1"/>
                        </a:solidFill>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400" b="1">
                          <a:solidFill>
                            <a:srgbClr val="000000"/>
                          </a:solidFill>
                          <a:effectLst/>
                          <a:latin typeface="Calibri"/>
                          <a:ea typeface="Calibri"/>
                          <a:cs typeface="Times New Roman"/>
                        </a:rPr>
                        <a:t>Monday, April 20</a:t>
                      </a:r>
                      <a:endParaRPr lang="en-US" sz="1200" b="1">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endParaRPr lang="en-US" sz="1200" b="0" u="none">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u="none">
                          <a:effectLst/>
                        </a:rPr>
                        <a:t>X</a:t>
                      </a:r>
                      <a:endParaRPr lang="en-US" sz="1200" b="1" u="none">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200" b="0" u="none">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29023">
                <a:tc>
                  <a:txBody>
                    <a:bodyPr/>
                    <a:lstStyle/>
                    <a:p>
                      <a:pPr marL="0" marR="0">
                        <a:lnSpc>
                          <a:spcPct val="107000"/>
                        </a:lnSpc>
                        <a:spcBef>
                          <a:spcPts val="0"/>
                        </a:spcBef>
                        <a:spcAft>
                          <a:spcPts val="0"/>
                        </a:spcAft>
                      </a:pPr>
                      <a:r>
                        <a:rPr lang="en-US" sz="1400" b="1" u="none">
                          <a:solidFill>
                            <a:schemeClr val="bg1"/>
                          </a:solidFill>
                          <a:effectLst/>
                          <a:latin typeface="Calibri"/>
                          <a:ea typeface="Calibri"/>
                          <a:cs typeface="Times New Roman"/>
                        </a:rPr>
                        <a:t>May 2026</a:t>
                      </a:r>
                      <a:endParaRPr lang="en-US" sz="1200" b="1" u="none">
                        <a:solidFill>
                          <a:schemeClr val="bg1"/>
                        </a:solidFill>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400" u="none">
                          <a:effectLst/>
                          <a:latin typeface="Calibri"/>
                          <a:ea typeface="Calibri"/>
                          <a:cs typeface="Times New Roman"/>
                        </a:rPr>
                        <a:t>Thursday, May 21</a:t>
                      </a:r>
                    </a:p>
                  </a:txBody>
                  <a:tcPr marL="68580" marR="68580" marT="0" marB="0"/>
                </a:tc>
                <a:tc>
                  <a:txBody>
                    <a:bodyPr/>
                    <a:lstStyle/>
                    <a:p>
                      <a:pPr marL="0" marR="0" algn="ctr">
                        <a:lnSpc>
                          <a:spcPct val="107000"/>
                        </a:lnSpc>
                        <a:spcBef>
                          <a:spcPts val="0"/>
                        </a:spcBef>
                        <a:spcAft>
                          <a:spcPts val="0"/>
                        </a:spcAft>
                      </a:pPr>
                      <a:endParaRPr lang="en-US" sz="1400" b="0" u="none">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0" u="none">
                          <a:effectLst/>
                        </a:rPr>
                        <a:t>X</a:t>
                      </a:r>
                      <a:endParaRPr lang="en-US" sz="1400" b="0" u="none">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b="0" u="none">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29023">
                <a:tc>
                  <a:txBody>
                    <a:bodyPr/>
                    <a:lstStyle/>
                    <a:p>
                      <a:pPr marL="0" marR="0">
                        <a:lnSpc>
                          <a:spcPct val="107000"/>
                        </a:lnSpc>
                        <a:spcBef>
                          <a:spcPts val="0"/>
                        </a:spcBef>
                        <a:spcAft>
                          <a:spcPts val="0"/>
                        </a:spcAft>
                      </a:pPr>
                      <a:r>
                        <a:rPr lang="en-US" sz="1400" b="1" u="none">
                          <a:solidFill>
                            <a:schemeClr val="bg1"/>
                          </a:solidFill>
                          <a:effectLst/>
                          <a:latin typeface="Calibri"/>
                          <a:ea typeface="Calibri"/>
                          <a:cs typeface="Times New Roman"/>
                        </a:rPr>
                        <a:t>June 2026</a:t>
                      </a:r>
                      <a:endParaRPr lang="en-US" sz="1200" b="1" u="none">
                        <a:solidFill>
                          <a:schemeClr val="bg1"/>
                        </a:solidFill>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400">
                          <a:solidFill>
                            <a:srgbClr val="000000"/>
                          </a:solidFill>
                          <a:effectLst/>
                          <a:latin typeface="Calibri"/>
                          <a:ea typeface="Calibri"/>
                          <a:cs typeface="Times New Roman"/>
                        </a:rPr>
                        <a:t>Thursday, June 18</a:t>
                      </a:r>
                      <a:endParaRPr lang="en-US" sz="14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endParaRPr lang="en-US" sz="1400" b="0" u="none">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0" u="none">
                          <a:effectLst/>
                          <a:latin typeface="+mn-lt"/>
                        </a:rPr>
                        <a:t>X</a:t>
                      </a:r>
                      <a:endParaRPr lang="en-US" sz="1400" b="0" u="none">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b="0" u="none">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29023">
                <a:tc>
                  <a:txBody>
                    <a:bodyPr/>
                    <a:lstStyle/>
                    <a:p>
                      <a:pPr marL="0" marR="0">
                        <a:lnSpc>
                          <a:spcPct val="107000"/>
                        </a:lnSpc>
                        <a:spcBef>
                          <a:spcPts val="0"/>
                        </a:spcBef>
                        <a:spcAft>
                          <a:spcPts val="0"/>
                        </a:spcAft>
                      </a:pPr>
                      <a:r>
                        <a:rPr lang="en-US" sz="1400">
                          <a:solidFill>
                            <a:schemeClr val="bg1"/>
                          </a:solidFill>
                          <a:effectLst/>
                          <a:latin typeface="Calibri"/>
                          <a:ea typeface="Calibri"/>
                          <a:cs typeface="Times New Roman"/>
                        </a:rPr>
                        <a:t>July 2026</a:t>
                      </a:r>
                      <a:endParaRPr lang="en-US" sz="1200">
                        <a:solidFill>
                          <a:schemeClr val="bg1"/>
                        </a:solidFill>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400" b="0" u="none">
                          <a:effectLst/>
                          <a:latin typeface="Calibri"/>
                          <a:ea typeface="Calibri"/>
                          <a:cs typeface="Times New Roman"/>
                        </a:rPr>
                        <a:t>Monday, July 20</a:t>
                      </a:r>
                    </a:p>
                  </a:txBody>
                  <a:tcPr marL="68580" marR="68580" marT="0" marB="0"/>
                </a:tc>
                <a:tc>
                  <a:txBody>
                    <a:bodyPr/>
                    <a:lstStyle/>
                    <a:p>
                      <a:pPr marL="0" marR="0" algn="ctr">
                        <a:lnSpc>
                          <a:spcPct val="107000"/>
                        </a:lnSpc>
                        <a:spcBef>
                          <a:spcPts val="0"/>
                        </a:spcBef>
                        <a:spcAft>
                          <a:spcPts val="0"/>
                        </a:spcAft>
                      </a:pPr>
                      <a:endParaRPr lang="en-US" sz="1400" b="0" u="none">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0" u="none">
                          <a:effectLst/>
                          <a:latin typeface="+mn-lt"/>
                        </a:rPr>
                        <a:t>X</a:t>
                      </a:r>
                      <a:endParaRPr lang="en-US" sz="1400" b="0" u="none">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b="0" u="none">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29023">
                <a:tc>
                  <a:txBody>
                    <a:bodyPr/>
                    <a:lstStyle/>
                    <a:p>
                      <a:pPr marL="0" marR="0">
                        <a:lnSpc>
                          <a:spcPct val="107000"/>
                        </a:lnSpc>
                        <a:spcBef>
                          <a:spcPts val="0"/>
                        </a:spcBef>
                        <a:spcAft>
                          <a:spcPts val="0"/>
                        </a:spcAft>
                      </a:pPr>
                      <a:r>
                        <a:rPr lang="en-US" sz="1400">
                          <a:solidFill>
                            <a:schemeClr val="bg1"/>
                          </a:solidFill>
                          <a:effectLst/>
                          <a:latin typeface="Calibri"/>
                          <a:ea typeface="Calibri"/>
                          <a:cs typeface="Times New Roman"/>
                        </a:rPr>
                        <a:t>August 2026</a:t>
                      </a:r>
                      <a:endParaRPr lang="en-US" sz="1200">
                        <a:solidFill>
                          <a:schemeClr val="bg1"/>
                        </a:solidFill>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400" b="0" u="none">
                          <a:solidFill>
                            <a:srgbClr val="000000"/>
                          </a:solidFill>
                          <a:effectLst/>
                          <a:latin typeface="Calibri"/>
                          <a:ea typeface="Calibri"/>
                          <a:cs typeface="Times New Roman"/>
                        </a:rPr>
                        <a:t>Thursday, August 20</a:t>
                      </a:r>
                      <a:endParaRPr lang="en-US" sz="1400" b="0" u="none">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endParaRPr lang="en-US" sz="1400" b="0" u="none">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0" u="none">
                          <a:effectLst/>
                          <a:latin typeface="+mn-lt"/>
                        </a:rPr>
                        <a:t>X</a:t>
                      </a:r>
                      <a:endParaRPr lang="en-US" sz="1400" b="0" u="none">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b="0" u="none">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29023">
                <a:tc>
                  <a:txBody>
                    <a:bodyPr/>
                    <a:lstStyle/>
                    <a:p>
                      <a:pPr marL="0" marR="0">
                        <a:lnSpc>
                          <a:spcPct val="107000"/>
                        </a:lnSpc>
                        <a:spcBef>
                          <a:spcPts val="0"/>
                        </a:spcBef>
                        <a:spcAft>
                          <a:spcPts val="0"/>
                        </a:spcAft>
                      </a:pPr>
                      <a:r>
                        <a:rPr lang="en-US" sz="1400">
                          <a:solidFill>
                            <a:schemeClr val="bg1"/>
                          </a:solidFill>
                          <a:effectLst/>
                          <a:latin typeface="Calibri"/>
                          <a:ea typeface="Calibri"/>
                          <a:cs typeface="Times New Roman"/>
                        </a:rPr>
                        <a:t>September 2026</a:t>
                      </a:r>
                      <a:endParaRPr lang="en-US" sz="1200">
                        <a:solidFill>
                          <a:schemeClr val="bg1"/>
                        </a:solidFill>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400" b="0" u="none">
                          <a:effectLst/>
                          <a:latin typeface="Calibri"/>
                          <a:ea typeface="Calibri"/>
                          <a:cs typeface="Times New Roman"/>
                        </a:rPr>
                        <a:t>Monday, September 21</a:t>
                      </a:r>
                    </a:p>
                  </a:txBody>
                  <a:tcPr marL="68580" marR="68580" marT="0" marB="0"/>
                </a:tc>
                <a:tc>
                  <a:txBody>
                    <a:bodyPr/>
                    <a:lstStyle/>
                    <a:p>
                      <a:pPr marL="0" marR="0" algn="ctr">
                        <a:lnSpc>
                          <a:spcPct val="107000"/>
                        </a:lnSpc>
                        <a:spcBef>
                          <a:spcPts val="0"/>
                        </a:spcBef>
                        <a:spcAft>
                          <a:spcPts val="0"/>
                        </a:spcAft>
                      </a:pPr>
                      <a:endParaRPr lang="en-US" sz="1400" b="0" u="none">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0" u="none">
                          <a:effectLst/>
                          <a:latin typeface="+mn-lt"/>
                        </a:rPr>
                        <a:t>X</a:t>
                      </a:r>
                      <a:endParaRPr lang="en-US" sz="1400" b="0" u="none">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b="0" u="none">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29023">
                <a:tc>
                  <a:txBody>
                    <a:bodyPr/>
                    <a:lstStyle/>
                    <a:p>
                      <a:pPr marL="0" marR="0">
                        <a:lnSpc>
                          <a:spcPct val="107000"/>
                        </a:lnSpc>
                        <a:spcBef>
                          <a:spcPts val="0"/>
                        </a:spcBef>
                        <a:spcAft>
                          <a:spcPts val="0"/>
                        </a:spcAft>
                      </a:pPr>
                      <a:r>
                        <a:rPr lang="en-US" sz="1400" b="1" u="none">
                          <a:solidFill>
                            <a:schemeClr val="bg1"/>
                          </a:solidFill>
                          <a:effectLst/>
                          <a:latin typeface="Calibri"/>
                          <a:ea typeface="Calibri"/>
                          <a:cs typeface="Times New Roman"/>
                        </a:rPr>
                        <a:t>October 2026</a:t>
                      </a:r>
                      <a:endParaRPr lang="en-US" sz="1200" b="1" u="none">
                        <a:solidFill>
                          <a:schemeClr val="bg1"/>
                        </a:solidFill>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400" b="0" u="none">
                          <a:solidFill>
                            <a:srgbClr val="000000"/>
                          </a:solidFill>
                          <a:effectLst/>
                          <a:latin typeface="Calibri"/>
                          <a:ea typeface="Calibri"/>
                          <a:cs typeface="Times New Roman"/>
                        </a:rPr>
                        <a:t>Monday, October 19</a:t>
                      </a:r>
                      <a:endParaRPr lang="en-US" sz="1200" b="0" u="none">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endParaRPr lang="en-US" sz="12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0" u="none">
                          <a:effectLst/>
                        </a:rPr>
                        <a:t>X</a:t>
                      </a:r>
                      <a:endParaRPr lang="en-US" sz="1200" b="0" u="none">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200" b="0" u="none">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29023">
                <a:tc>
                  <a:txBody>
                    <a:bodyPr/>
                    <a:lstStyle/>
                    <a:p>
                      <a:pPr marL="0" marR="0">
                        <a:lnSpc>
                          <a:spcPct val="107000"/>
                        </a:lnSpc>
                        <a:spcBef>
                          <a:spcPts val="0"/>
                        </a:spcBef>
                        <a:spcAft>
                          <a:spcPts val="0"/>
                        </a:spcAft>
                      </a:pPr>
                      <a:r>
                        <a:rPr lang="en-US" sz="1400">
                          <a:solidFill>
                            <a:schemeClr val="bg1"/>
                          </a:solidFill>
                          <a:effectLst/>
                          <a:latin typeface="Calibri"/>
                          <a:ea typeface="Calibri"/>
                          <a:cs typeface="Times New Roman"/>
                        </a:rPr>
                        <a:t>November 2026</a:t>
                      </a:r>
                      <a:endParaRPr lang="en-US" sz="1200">
                        <a:solidFill>
                          <a:schemeClr val="bg1"/>
                        </a:solidFill>
                        <a:effectLst/>
                        <a:latin typeface="Calibri"/>
                        <a:ea typeface="Calibri"/>
                        <a:cs typeface="Times New Roman"/>
                      </a:endParaRPr>
                    </a:p>
                  </a:txBody>
                  <a:tcPr marL="68580" marR="68580" marT="0" marB="0"/>
                </a:tc>
                <a:tc>
                  <a:txBody>
                    <a:bodyPr/>
                    <a:lstStyle/>
                    <a:p>
                      <a:pPr marL="0" marR="0" lvl="0">
                        <a:lnSpc>
                          <a:spcPct val="107000"/>
                        </a:lnSpc>
                        <a:spcBef>
                          <a:spcPts val="0"/>
                        </a:spcBef>
                        <a:spcAft>
                          <a:spcPts val="0"/>
                        </a:spcAft>
                        <a:buNone/>
                      </a:pPr>
                      <a:r>
                        <a:rPr lang="en-US" sz="1400" b="0" u="none">
                          <a:effectLst/>
                          <a:latin typeface="Calibri"/>
                          <a:ea typeface="Calibri"/>
                          <a:cs typeface="Times New Roman"/>
                        </a:rPr>
                        <a:t>Thursday, November 19</a:t>
                      </a:r>
                    </a:p>
                  </a:txBody>
                  <a:tcPr marL="68580" marR="68580" marT="0" marB="0"/>
                </a:tc>
                <a:tc>
                  <a:txBody>
                    <a:bodyPr/>
                    <a:lstStyle/>
                    <a:p>
                      <a:pPr marL="0" marR="0" algn="ctr">
                        <a:lnSpc>
                          <a:spcPct val="107000"/>
                        </a:lnSpc>
                        <a:spcBef>
                          <a:spcPts val="0"/>
                        </a:spcBef>
                        <a:spcAft>
                          <a:spcPts val="0"/>
                        </a:spcAft>
                      </a:pPr>
                      <a:r>
                        <a:rPr lang="en-US" sz="1400" b="0" u="none">
                          <a:effectLst/>
                          <a:latin typeface="Calibri"/>
                          <a:ea typeface="Calibri"/>
                          <a:cs typeface="Times New Roman"/>
                        </a:rPr>
                        <a:t>X</a:t>
                      </a:r>
                    </a:p>
                  </a:txBody>
                  <a:tcPr marL="68580" marR="68580" marT="0" marB="0"/>
                </a:tc>
                <a:tc>
                  <a:txBody>
                    <a:bodyPr/>
                    <a:lstStyle/>
                    <a:p>
                      <a:pPr marL="0" marR="0" algn="ctr">
                        <a:lnSpc>
                          <a:spcPct val="107000"/>
                        </a:lnSpc>
                        <a:spcBef>
                          <a:spcPts val="0"/>
                        </a:spcBef>
                        <a:spcAft>
                          <a:spcPts val="0"/>
                        </a:spcAft>
                      </a:pPr>
                      <a:r>
                        <a:rPr lang="en-US" sz="1400" b="0" u="none">
                          <a:effectLst/>
                        </a:rPr>
                        <a:t>X</a:t>
                      </a:r>
                      <a:endParaRPr lang="en-US" sz="1200" b="0" u="none">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endParaRPr lang="en-US" sz="1400" b="1" u="none">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229023">
                <a:tc>
                  <a:txBody>
                    <a:bodyPr/>
                    <a:lstStyle/>
                    <a:p>
                      <a:pPr marL="0" marR="0">
                        <a:lnSpc>
                          <a:spcPct val="107000"/>
                        </a:lnSpc>
                        <a:spcBef>
                          <a:spcPts val="0"/>
                        </a:spcBef>
                        <a:spcAft>
                          <a:spcPts val="0"/>
                        </a:spcAft>
                      </a:pPr>
                      <a:r>
                        <a:rPr lang="en-US" sz="1400" b="1">
                          <a:solidFill>
                            <a:schemeClr val="bg1"/>
                          </a:solidFill>
                          <a:effectLst/>
                          <a:latin typeface="Calibri"/>
                          <a:ea typeface="Calibri"/>
                          <a:cs typeface="Times New Roman"/>
                        </a:rPr>
                        <a:t>December 2026</a:t>
                      </a:r>
                      <a:endParaRPr lang="en-US" sz="1200" b="1">
                        <a:solidFill>
                          <a:schemeClr val="bg1"/>
                        </a:solidFill>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400" b="0" u="none">
                          <a:solidFill>
                            <a:srgbClr val="000000"/>
                          </a:solidFill>
                          <a:effectLst/>
                          <a:latin typeface="Calibri"/>
                          <a:ea typeface="Calibri"/>
                          <a:cs typeface="Times New Roman"/>
                        </a:rPr>
                        <a:t>Monday, December 21</a:t>
                      </a:r>
                      <a:endParaRPr lang="en-US" sz="1400" b="0" u="none">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400" b="0" u="none">
                          <a:effectLst/>
                          <a:latin typeface="Calibri"/>
                          <a:ea typeface="Calibri"/>
                          <a:cs typeface="Times New Roman"/>
                        </a:rPr>
                        <a:t>X</a:t>
                      </a:r>
                    </a:p>
                  </a:txBody>
                  <a:tcPr marL="68580" marR="68580" marT="0" marB="0"/>
                </a:tc>
                <a:tc>
                  <a:txBody>
                    <a:bodyPr/>
                    <a:lstStyle/>
                    <a:p>
                      <a:pPr marL="0" marR="0" algn="ctr">
                        <a:lnSpc>
                          <a:spcPct val="107000"/>
                        </a:lnSpc>
                        <a:spcBef>
                          <a:spcPts val="0"/>
                        </a:spcBef>
                        <a:spcAft>
                          <a:spcPts val="0"/>
                        </a:spcAft>
                      </a:pPr>
                      <a:r>
                        <a:rPr lang="en-US" sz="1400" b="0" u="none">
                          <a:effectLst/>
                        </a:rPr>
                        <a:t>X</a:t>
                      </a:r>
                      <a:endParaRPr lang="en-US" sz="1200" b="0" u="none">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400" b="0" u="none">
                          <a:effectLst/>
                        </a:rPr>
                        <a:t>X</a:t>
                      </a:r>
                      <a:endParaRPr lang="en-US" sz="1200" b="0" u="none">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583141653"/>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9FA91-7A44-59FE-13D0-DDA3F9327A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45725-2633-D26F-566F-3BABA73FFD92}"/>
              </a:ext>
            </a:extLst>
          </p:cNvPr>
          <p:cNvSpPr>
            <a:spLocks noGrp="1"/>
          </p:cNvSpPr>
          <p:nvPr>
            <p:ph type="title"/>
          </p:nvPr>
        </p:nvSpPr>
        <p:spPr>
          <a:xfrm>
            <a:off x="2096545" y="0"/>
            <a:ext cx="7998909" cy="1325563"/>
          </a:xfrm>
        </p:spPr>
        <p:txBody>
          <a:bodyPr>
            <a:normAutofit/>
          </a:bodyPr>
          <a:lstStyle/>
          <a:p>
            <a:r>
              <a:rPr lang="en-US" sz="5400"/>
              <a:t>Questions?</a:t>
            </a:r>
          </a:p>
        </p:txBody>
      </p:sp>
      <p:sp>
        <p:nvSpPr>
          <p:cNvPr id="4" name="Slide Number Placeholder 3">
            <a:extLst>
              <a:ext uri="{FF2B5EF4-FFF2-40B4-BE49-F238E27FC236}">
                <a16:creationId xmlns:a16="http://schemas.microsoft.com/office/drawing/2014/main" id="{63C2C5A2-6E63-3A2B-77DB-DEB9DDFB2C82}"/>
              </a:ext>
            </a:extLst>
          </p:cNvPr>
          <p:cNvSpPr>
            <a:spLocks noGrp="1"/>
          </p:cNvSpPr>
          <p:nvPr>
            <p:ph type="sldNum" sz="quarter" idx="12"/>
          </p:nvPr>
        </p:nvSpPr>
        <p:spPr/>
        <p:txBody>
          <a:bodyPr/>
          <a:lstStyle/>
          <a:p>
            <a:fld id="{E9C1D828-F931-464A-8E86-F9D742DA373F}" type="slidenum">
              <a:rPr lang="en-US" smtClean="0"/>
              <a:t>13</a:t>
            </a:fld>
            <a:endParaRPr lang="en-US"/>
          </a:p>
        </p:txBody>
      </p:sp>
      <p:sp>
        <p:nvSpPr>
          <p:cNvPr id="6" name="Content Placeholder 5">
            <a:extLst>
              <a:ext uri="{FF2B5EF4-FFF2-40B4-BE49-F238E27FC236}">
                <a16:creationId xmlns:a16="http://schemas.microsoft.com/office/drawing/2014/main" id="{98CEA93A-D502-86E4-DBCD-41A5B6C9DB0E}"/>
              </a:ext>
            </a:extLst>
          </p:cNvPr>
          <p:cNvSpPr txBox="1">
            <a:spLocks noGrp="1"/>
          </p:cNvSpPr>
          <p:nvPr>
            <p:ph idx="1"/>
          </p:nvPr>
        </p:nvSpPr>
        <p:spPr>
          <a:xfrm>
            <a:off x="357188" y="1460500"/>
            <a:ext cx="11669712" cy="2441694"/>
          </a:xfrm>
          <a:prstGeom prst="rect">
            <a:avLst/>
          </a:prstGeom>
          <a:noFill/>
        </p:spPr>
        <p:txBody>
          <a:bodyPr wrap="square">
            <a:spAutoFit/>
          </a:bodyPr>
          <a:lstStyle/>
          <a:p>
            <a:pPr>
              <a:spcAft>
                <a:spcPts val="600"/>
              </a:spcAft>
            </a:pPr>
            <a:r>
              <a:rPr lang="en-US"/>
              <a:t>Please submit questions re: EDI/Reconciliation or Carrier Connector to the SSHIX Recon Team at: </a:t>
            </a:r>
            <a:r>
              <a:rPr lang="en-US">
                <a:hlinkClick r:id="rId4"/>
              </a:rPr>
              <a:t>reconsupport@nvha.nv.gov</a:t>
            </a:r>
            <a:endParaRPr lang="en-US"/>
          </a:p>
          <a:p>
            <a:pPr>
              <a:spcAft>
                <a:spcPts val="600"/>
              </a:spcAft>
            </a:pPr>
            <a:r>
              <a:rPr lang="en-US"/>
              <a:t>Please submit questions re: Plan Certification to SSHIX Plan Certification Manager at: </a:t>
            </a:r>
            <a:r>
              <a:rPr lang="en-US" err="1">
                <a:hlinkClick r:id="rId5"/>
              </a:rPr>
              <a:t>pmanagement</a:t>
            </a:r>
            <a:r>
              <a:rPr lang="en-US">
                <a:hlinkClick r:id="rId5"/>
              </a:rPr>
              <a:t>@nvha.nv.gov</a:t>
            </a:r>
            <a:r>
              <a:rPr lang="en-US"/>
              <a:t> </a:t>
            </a:r>
          </a:p>
          <a:p>
            <a:pPr>
              <a:spcAft>
                <a:spcPts val="600"/>
              </a:spcAft>
            </a:pPr>
            <a:r>
              <a:rPr lang="en-US"/>
              <a:t>Please submit Policy questions to Joseph Filippi at: </a:t>
            </a:r>
            <a:r>
              <a:rPr lang="en-US">
                <a:hlinkClick r:id="rId6"/>
              </a:rPr>
              <a:t>jfilippi@nvha.nv.gov</a:t>
            </a:r>
            <a:endParaRPr lang="en-US"/>
          </a:p>
        </p:txBody>
      </p:sp>
      <p:pic>
        <p:nvPicPr>
          <p:cNvPr id="7" name="Picture 6">
            <a:extLst>
              <a:ext uri="{FF2B5EF4-FFF2-40B4-BE49-F238E27FC236}">
                <a16:creationId xmlns:a16="http://schemas.microsoft.com/office/drawing/2014/main" id="{E142EFD5-75F4-1F2E-D401-6670A3230E9A}"/>
              </a:ext>
            </a:extLst>
          </p:cNvPr>
          <p:cNvPicPr>
            <a:picLocks noChangeAspect="1"/>
          </p:cNvPicPr>
          <p:nvPr/>
        </p:nvPicPr>
        <p:blipFill>
          <a:blip r:embed="rId7"/>
          <a:stretch>
            <a:fillRect/>
          </a:stretch>
        </p:blipFill>
        <p:spPr>
          <a:xfrm>
            <a:off x="10804939" y="140526"/>
            <a:ext cx="1083110" cy="1034181"/>
          </a:xfrm>
          <a:prstGeom prst="rect">
            <a:avLst/>
          </a:prstGeom>
        </p:spPr>
      </p:pic>
    </p:spTree>
    <p:extLst>
      <p:ext uri="{BB962C8B-B14F-4D97-AF65-F5344CB8AC3E}">
        <p14:creationId xmlns:p14="http://schemas.microsoft.com/office/powerpoint/2010/main" val="431119656"/>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E7D47-1187-49F5-9575-C22FACA82D0E}"/>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69D89CE9-A5C5-4663-80FE-BEF8D28F457E}"/>
              </a:ext>
            </a:extLst>
          </p:cNvPr>
          <p:cNvSpPr>
            <a:spLocks noGrp="1"/>
          </p:cNvSpPr>
          <p:nvPr>
            <p:ph idx="1"/>
          </p:nvPr>
        </p:nvSpPr>
        <p:spPr>
          <a:xfrm>
            <a:off x="892976" y="1466088"/>
            <a:ext cx="10406047" cy="4890261"/>
          </a:xfrm>
        </p:spPr>
        <p:txBody>
          <a:bodyPr vert="horz" lIns="91440" tIns="45720" rIns="91440" bIns="45720" rtlCol="0" anchor="t">
            <a:normAutofit/>
          </a:bodyPr>
          <a:lstStyle/>
          <a:p>
            <a:pPr marL="354965" indent="-342265">
              <a:lnSpc>
                <a:spcPct val="120000"/>
              </a:lnSpc>
              <a:spcBef>
                <a:spcPts val="105"/>
              </a:spcBef>
              <a:buFont typeface="Arial"/>
              <a:buChar char="•"/>
              <a:tabLst>
                <a:tab pos="354965" algn="l"/>
              </a:tabLst>
            </a:pPr>
            <a:r>
              <a:rPr lang="en-US" spc="-10">
                <a:solidFill>
                  <a:srgbClr val="3B3B3A"/>
                </a:solidFill>
                <a:cs typeface="Calibri"/>
              </a:rPr>
              <a:t>Introductions</a:t>
            </a:r>
            <a:endParaRPr lang="en-US">
              <a:cs typeface="Calibri"/>
            </a:endParaRPr>
          </a:p>
          <a:p>
            <a:pPr marL="354965" indent="-342265">
              <a:lnSpc>
                <a:spcPct val="120000"/>
              </a:lnSpc>
              <a:spcBef>
                <a:spcPts val="105"/>
              </a:spcBef>
              <a:buFont typeface="Arial"/>
              <a:buChar char="•"/>
              <a:tabLst>
                <a:tab pos="354965" algn="l"/>
              </a:tabLst>
            </a:pPr>
            <a:r>
              <a:rPr lang="en-US" spc="-10">
                <a:solidFill>
                  <a:srgbClr val="3B3B3A"/>
                </a:solidFill>
                <a:ea typeface="Calibri"/>
                <a:cs typeface="Calibri"/>
              </a:rPr>
              <a:t>Six Month Look-Ahead</a:t>
            </a:r>
          </a:p>
          <a:p>
            <a:pPr marL="354965" indent="-342265">
              <a:lnSpc>
                <a:spcPct val="120000"/>
              </a:lnSpc>
              <a:spcBef>
                <a:spcPts val="105"/>
              </a:spcBef>
              <a:buFont typeface="Arial"/>
              <a:buChar char="•"/>
              <a:tabLst>
                <a:tab pos="354965" algn="l"/>
              </a:tabLst>
            </a:pPr>
            <a:r>
              <a:rPr lang="en-US" spc="-10">
                <a:solidFill>
                  <a:srgbClr val="3B3B3A"/>
                </a:solidFill>
                <a:ea typeface="Calibri"/>
                <a:cs typeface="Calibri"/>
              </a:rPr>
              <a:t>PY26 Enrollment Update</a:t>
            </a:r>
          </a:p>
          <a:p>
            <a:pPr marL="354965" indent="-342265">
              <a:lnSpc>
                <a:spcPct val="120000"/>
              </a:lnSpc>
              <a:spcBef>
                <a:spcPts val="105"/>
              </a:spcBef>
              <a:buFont typeface="Arial"/>
              <a:buChar char="•"/>
              <a:tabLst>
                <a:tab pos="354965" algn="l"/>
              </a:tabLst>
            </a:pPr>
            <a:r>
              <a:rPr lang="en-US" spc="-10">
                <a:solidFill>
                  <a:srgbClr val="3B3B3A"/>
                </a:solidFill>
                <a:ea typeface="Calibri"/>
                <a:cs typeface="Calibri"/>
              </a:rPr>
              <a:t>Public Option – BBSP &amp; Market Stabilization Program Updates​</a:t>
            </a:r>
          </a:p>
          <a:p>
            <a:pPr marL="354965" indent="-342265">
              <a:lnSpc>
                <a:spcPct val="120000"/>
              </a:lnSpc>
              <a:spcBef>
                <a:spcPts val="105"/>
              </a:spcBef>
              <a:buFont typeface="Arial"/>
              <a:buChar char="•"/>
              <a:tabLst>
                <a:tab pos="354965" algn="l"/>
              </a:tabLst>
            </a:pPr>
            <a:r>
              <a:rPr lang="en-US" spc="-10">
                <a:solidFill>
                  <a:srgbClr val="3B3B3A"/>
                </a:solidFill>
                <a:ea typeface="Calibri"/>
                <a:cs typeface="Calibri"/>
              </a:rPr>
              <a:t>State &amp; Federal Policy Updates ​</a:t>
            </a:r>
          </a:p>
          <a:p>
            <a:pPr marL="354965" indent="-342265">
              <a:lnSpc>
                <a:spcPct val="120000"/>
              </a:lnSpc>
              <a:spcBef>
                <a:spcPts val="105"/>
              </a:spcBef>
              <a:buFont typeface="Arial"/>
              <a:buChar char="•"/>
              <a:tabLst>
                <a:tab pos="354965" algn="l"/>
              </a:tabLst>
            </a:pPr>
            <a:r>
              <a:rPr lang="en-US" spc="-10">
                <a:solidFill>
                  <a:srgbClr val="3B3B3A"/>
                </a:solidFill>
                <a:ea typeface="Calibri"/>
                <a:cs typeface="Calibri"/>
              </a:rPr>
              <a:t>Plan Certification Updates​</a:t>
            </a:r>
          </a:p>
          <a:p>
            <a:pPr marL="354965" indent="-342265">
              <a:lnSpc>
                <a:spcPct val="120000"/>
              </a:lnSpc>
              <a:spcBef>
                <a:spcPts val="105"/>
              </a:spcBef>
              <a:buFont typeface="Arial"/>
              <a:buChar char="•"/>
              <a:tabLst>
                <a:tab pos="354965" algn="l"/>
              </a:tabLst>
            </a:pPr>
            <a:r>
              <a:rPr lang="en-US" spc="-10">
                <a:solidFill>
                  <a:srgbClr val="3B3B3A"/>
                </a:solidFill>
                <a:ea typeface="Calibri"/>
                <a:cs typeface="Calibri"/>
              </a:rPr>
              <a:t>April RCNI Submission​</a:t>
            </a:r>
          </a:p>
          <a:p>
            <a:pPr marL="354965" indent="-342265">
              <a:lnSpc>
                <a:spcPct val="120000"/>
              </a:lnSpc>
              <a:spcBef>
                <a:spcPts val="105"/>
              </a:spcBef>
              <a:buFont typeface="Arial"/>
              <a:buChar char="•"/>
              <a:tabLst>
                <a:tab pos="354965" algn="l"/>
              </a:tabLst>
            </a:pPr>
            <a:r>
              <a:rPr lang="en-US" spc="-10">
                <a:solidFill>
                  <a:srgbClr val="3B3B3A"/>
                </a:solidFill>
                <a:ea typeface="Calibri"/>
                <a:cs typeface="Calibri"/>
              </a:rPr>
              <a:t>Q&amp;A</a:t>
            </a:r>
          </a:p>
          <a:p>
            <a:pPr marL="354965" indent="-342265">
              <a:spcBef>
                <a:spcPts val="105"/>
              </a:spcBef>
              <a:buFont typeface="Arial"/>
              <a:buChar char="•"/>
              <a:tabLst>
                <a:tab pos="354965" algn="l"/>
              </a:tabLst>
            </a:pPr>
            <a:endParaRPr lang="en-US" spc="-10">
              <a:solidFill>
                <a:srgbClr val="3B3B3A"/>
              </a:solidFill>
              <a:ea typeface="Calibri"/>
              <a:cs typeface="Calibri"/>
            </a:endParaRPr>
          </a:p>
          <a:p>
            <a:pPr marL="0" indent="0">
              <a:buNone/>
            </a:pPr>
            <a:endParaRPr lang="en-US"/>
          </a:p>
        </p:txBody>
      </p:sp>
      <p:sp>
        <p:nvSpPr>
          <p:cNvPr id="4" name="Slide Number Placeholder 3">
            <a:extLst>
              <a:ext uri="{FF2B5EF4-FFF2-40B4-BE49-F238E27FC236}">
                <a16:creationId xmlns:a16="http://schemas.microsoft.com/office/drawing/2014/main" id="{A843CE4E-EA84-4E3F-B2E4-43E8C3E25C93}"/>
              </a:ext>
            </a:extLst>
          </p:cNvPr>
          <p:cNvSpPr>
            <a:spLocks noGrp="1"/>
          </p:cNvSpPr>
          <p:nvPr>
            <p:ph type="sldNum" sz="quarter" idx="12"/>
          </p:nvPr>
        </p:nvSpPr>
        <p:spPr/>
        <p:txBody>
          <a:bodyPr/>
          <a:lstStyle/>
          <a:p>
            <a:fld id="{A0EC8638-D38E-4C5B-8C11-DA859CF37C29}" type="slidenum">
              <a:rPr lang="en-US" smtClean="0"/>
              <a:t>2</a:t>
            </a:fld>
            <a:endParaRPr lang="en-US"/>
          </a:p>
        </p:txBody>
      </p:sp>
      <p:pic>
        <p:nvPicPr>
          <p:cNvPr id="6" name="Picture 5">
            <a:extLst>
              <a:ext uri="{FF2B5EF4-FFF2-40B4-BE49-F238E27FC236}">
                <a16:creationId xmlns:a16="http://schemas.microsoft.com/office/drawing/2014/main" id="{4F2CDA36-C121-F325-26D7-ED1CAD80D3C2}"/>
              </a:ext>
            </a:extLst>
          </p:cNvPr>
          <p:cNvPicPr>
            <a:picLocks noChangeAspect="1"/>
          </p:cNvPicPr>
          <p:nvPr/>
        </p:nvPicPr>
        <p:blipFill>
          <a:blip r:embed="rId2"/>
          <a:stretch>
            <a:fillRect/>
          </a:stretch>
        </p:blipFill>
        <p:spPr>
          <a:xfrm>
            <a:off x="10763186" y="140526"/>
            <a:ext cx="1083110" cy="1034181"/>
          </a:xfrm>
          <a:prstGeom prst="rect">
            <a:avLst/>
          </a:prstGeom>
        </p:spPr>
      </p:pic>
    </p:spTree>
    <p:extLst>
      <p:ext uri="{BB962C8B-B14F-4D97-AF65-F5344CB8AC3E}">
        <p14:creationId xmlns:p14="http://schemas.microsoft.com/office/powerpoint/2010/main" val="254222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A3F6-0E54-4998-9E08-76A1A2EAF0A4}"/>
              </a:ext>
            </a:extLst>
          </p:cNvPr>
          <p:cNvSpPr>
            <a:spLocks noGrp="1"/>
          </p:cNvSpPr>
          <p:nvPr>
            <p:ph type="title"/>
          </p:nvPr>
        </p:nvSpPr>
        <p:spPr>
          <a:xfrm>
            <a:off x="357447" y="0"/>
            <a:ext cx="11670009" cy="1325563"/>
          </a:xfrm>
        </p:spPr>
        <p:txBody>
          <a:bodyPr/>
          <a:lstStyle/>
          <a:p>
            <a:r>
              <a:rPr lang="en-US"/>
              <a:t>Introductions</a:t>
            </a:r>
          </a:p>
        </p:txBody>
      </p:sp>
      <p:sp>
        <p:nvSpPr>
          <p:cNvPr id="3" name="Content Placeholder 2">
            <a:extLst>
              <a:ext uri="{FF2B5EF4-FFF2-40B4-BE49-F238E27FC236}">
                <a16:creationId xmlns:a16="http://schemas.microsoft.com/office/drawing/2014/main" id="{0D20334C-5395-4F48-BE7D-56D46C00A06F}"/>
              </a:ext>
            </a:extLst>
          </p:cNvPr>
          <p:cNvSpPr>
            <a:spLocks noGrp="1"/>
          </p:cNvSpPr>
          <p:nvPr>
            <p:ph idx="1"/>
          </p:nvPr>
        </p:nvSpPr>
        <p:spPr/>
        <p:txBody>
          <a:bodyPr numCol="1">
            <a:noAutofit/>
          </a:bodyPr>
          <a:lstStyle/>
          <a:p>
            <a:pPr marL="355600" marR="5080" indent="-342900">
              <a:lnSpc>
                <a:spcPct val="100000"/>
              </a:lnSpc>
              <a:spcBef>
                <a:spcPts val="95"/>
              </a:spcBef>
              <a:buFont typeface="Arial"/>
              <a:buChar char="•"/>
              <a:tabLst>
                <a:tab pos="355600" algn="l"/>
              </a:tabLst>
            </a:pPr>
            <a:r>
              <a:rPr lang="en-US" sz="2400" spc="-10">
                <a:solidFill>
                  <a:srgbClr val="3B3B3A"/>
                </a:solidFill>
                <a:cs typeface="Calibri"/>
              </a:rPr>
              <a:t>Jennifer</a:t>
            </a:r>
            <a:r>
              <a:rPr lang="en-US" sz="2400" spc="-65">
                <a:solidFill>
                  <a:srgbClr val="3B3B3A"/>
                </a:solidFill>
                <a:cs typeface="Calibri"/>
              </a:rPr>
              <a:t> </a:t>
            </a:r>
            <a:r>
              <a:rPr lang="en-US" sz="2400">
                <a:solidFill>
                  <a:srgbClr val="3B3B3A"/>
                </a:solidFill>
                <a:cs typeface="Calibri"/>
              </a:rPr>
              <a:t>Krupp,</a:t>
            </a:r>
            <a:r>
              <a:rPr lang="en-US" sz="2400" spc="-65">
                <a:solidFill>
                  <a:srgbClr val="3B3B3A"/>
                </a:solidFill>
                <a:cs typeface="Calibri"/>
              </a:rPr>
              <a:t> </a:t>
            </a:r>
            <a:r>
              <a:rPr lang="en-US" sz="2400" spc="-25">
                <a:solidFill>
                  <a:srgbClr val="3B3B3A"/>
                </a:solidFill>
                <a:cs typeface="Calibri"/>
              </a:rPr>
              <a:t>Administrator,</a:t>
            </a:r>
            <a:r>
              <a:rPr lang="en-US" sz="2400" spc="-45">
                <a:solidFill>
                  <a:srgbClr val="3B3B3A"/>
                </a:solidFill>
                <a:cs typeface="Calibri"/>
              </a:rPr>
              <a:t> </a:t>
            </a:r>
            <a:r>
              <a:rPr lang="en-US" sz="2400">
                <a:solidFill>
                  <a:srgbClr val="3B3B3A"/>
                </a:solidFill>
                <a:cs typeface="Calibri"/>
              </a:rPr>
              <a:t>Consumer</a:t>
            </a:r>
            <a:r>
              <a:rPr lang="en-US" sz="2400" spc="-55">
                <a:solidFill>
                  <a:srgbClr val="3B3B3A"/>
                </a:solidFill>
                <a:cs typeface="Calibri"/>
              </a:rPr>
              <a:t> </a:t>
            </a:r>
            <a:r>
              <a:rPr lang="en-US" sz="2400">
                <a:solidFill>
                  <a:srgbClr val="3B3B3A"/>
                </a:solidFill>
                <a:cs typeface="Calibri"/>
              </a:rPr>
              <a:t>Health</a:t>
            </a:r>
            <a:r>
              <a:rPr lang="en-US" sz="2400" spc="-60">
                <a:solidFill>
                  <a:srgbClr val="3B3B3A"/>
                </a:solidFill>
                <a:cs typeface="Calibri"/>
              </a:rPr>
              <a:t> </a:t>
            </a:r>
            <a:r>
              <a:rPr lang="en-US" sz="2400">
                <a:solidFill>
                  <a:srgbClr val="3B3B3A"/>
                </a:solidFill>
                <a:cs typeface="Calibri"/>
              </a:rPr>
              <a:t>Services</a:t>
            </a:r>
            <a:r>
              <a:rPr lang="en-US" sz="2400" spc="-60">
                <a:solidFill>
                  <a:srgbClr val="3B3B3A"/>
                </a:solidFill>
                <a:cs typeface="Calibri"/>
              </a:rPr>
              <a:t> </a:t>
            </a:r>
            <a:r>
              <a:rPr lang="en-US" sz="2400" spc="-10">
                <a:solidFill>
                  <a:srgbClr val="3B3B3A"/>
                </a:solidFill>
                <a:cs typeface="Calibri"/>
              </a:rPr>
              <a:t>Division</a:t>
            </a:r>
            <a:endParaRPr lang="en-US" sz="2400">
              <a:cs typeface="Calibri"/>
            </a:endParaRPr>
          </a:p>
          <a:p>
            <a:pPr marL="354965" indent="-342265">
              <a:spcBef>
                <a:spcPts val="455"/>
              </a:spcBef>
              <a:buFont typeface="Arial"/>
              <a:buChar char="•"/>
              <a:tabLst>
                <a:tab pos="354965" algn="l"/>
              </a:tabLst>
            </a:pPr>
            <a:r>
              <a:rPr lang="en-US" sz="2400">
                <a:solidFill>
                  <a:srgbClr val="3B3B3A"/>
                </a:solidFill>
                <a:cs typeface="Calibri"/>
              </a:rPr>
              <a:t>Janel</a:t>
            </a:r>
            <a:r>
              <a:rPr lang="en-US" sz="2400" spc="-70">
                <a:solidFill>
                  <a:srgbClr val="3B3B3A"/>
                </a:solidFill>
                <a:cs typeface="Calibri"/>
              </a:rPr>
              <a:t> </a:t>
            </a:r>
            <a:r>
              <a:rPr lang="en-US" sz="2400">
                <a:solidFill>
                  <a:srgbClr val="3B3B3A"/>
                </a:solidFill>
                <a:cs typeface="Calibri"/>
              </a:rPr>
              <a:t>Davis,</a:t>
            </a:r>
            <a:r>
              <a:rPr lang="en-US" sz="2400" spc="-35">
                <a:solidFill>
                  <a:srgbClr val="3B3B3A"/>
                </a:solidFill>
                <a:cs typeface="Calibri"/>
              </a:rPr>
              <a:t> Exchange </a:t>
            </a:r>
            <a:r>
              <a:rPr lang="en-US" sz="2400" spc="-10">
                <a:solidFill>
                  <a:srgbClr val="3B3B3A"/>
                </a:solidFill>
                <a:cs typeface="Calibri"/>
              </a:rPr>
              <a:t>Executive</a:t>
            </a:r>
            <a:r>
              <a:rPr lang="en-US" sz="2400" spc="-30">
                <a:solidFill>
                  <a:srgbClr val="3B3B3A"/>
                </a:solidFill>
                <a:cs typeface="Calibri"/>
              </a:rPr>
              <a:t> Officer</a:t>
            </a:r>
          </a:p>
          <a:p>
            <a:pPr marL="354965" indent="-342265">
              <a:spcBef>
                <a:spcPts val="455"/>
              </a:spcBef>
              <a:buFont typeface="Arial"/>
              <a:buChar char="•"/>
              <a:tabLst>
                <a:tab pos="354965" algn="l"/>
              </a:tabLst>
            </a:pPr>
            <a:r>
              <a:rPr lang="en-US" sz="2400" spc="-30">
                <a:solidFill>
                  <a:srgbClr val="3B3B3A"/>
                </a:solidFill>
                <a:ea typeface="Calibri"/>
                <a:cs typeface="Calibri"/>
              </a:rPr>
              <a:t>Sarah Moses, Exchange Chief Operations Officer</a:t>
            </a:r>
            <a:endParaRPr lang="en-US" sz="2400" spc="-10">
              <a:solidFill>
                <a:srgbClr val="3B3B3A"/>
              </a:solidFill>
              <a:ea typeface="Calibri"/>
              <a:cs typeface="Calibri"/>
            </a:endParaRPr>
          </a:p>
          <a:p>
            <a:pPr marL="354965" indent="-342265">
              <a:spcBef>
                <a:spcPts val="455"/>
              </a:spcBef>
              <a:buClr>
                <a:srgbClr val="919191"/>
              </a:buClr>
              <a:buFont typeface="Arial,Sans-Serif"/>
              <a:buChar char="•"/>
              <a:tabLst>
                <a:tab pos="354965" algn="l"/>
              </a:tabLst>
            </a:pPr>
            <a:r>
              <a:rPr lang="en-US" sz="2400" spc="-10">
                <a:solidFill>
                  <a:srgbClr val="3B3B3A"/>
                </a:solidFill>
                <a:uFill>
                  <a:solidFill>
                    <a:srgbClr val="970070"/>
                  </a:solidFill>
                </a:uFill>
                <a:cs typeface="Calibri"/>
              </a:rPr>
              <a:t>Adam Plain, Agency Manager, Public Option</a:t>
            </a:r>
          </a:p>
          <a:p>
            <a:pPr marL="354965" indent="-342265">
              <a:spcBef>
                <a:spcPts val="455"/>
              </a:spcBef>
              <a:buClr>
                <a:srgbClr val="919191"/>
              </a:buClr>
              <a:buFont typeface="Arial,Sans-Serif"/>
              <a:buChar char="•"/>
              <a:tabLst>
                <a:tab pos="354965" algn="l"/>
              </a:tabLst>
            </a:pPr>
            <a:r>
              <a:rPr lang="en-US" sz="2400" spc="-10">
                <a:solidFill>
                  <a:srgbClr val="3B3B3A"/>
                </a:solidFill>
                <a:uFill>
                  <a:solidFill>
                    <a:srgbClr val="970070"/>
                  </a:solidFill>
                </a:uFill>
                <a:cs typeface="Calibri"/>
              </a:rPr>
              <a:t>Rose Sutherland, Public Option </a:t>
            </a:r>
          </a:p>
          <a:p>
            <a:pPr marL="354965" indent="-342265">
              <a:spcBef>
                <a:spcPts val="455"/>
              </a:spcBef>
              <a:buFont typeface="Arial"/>
              <a:buChar char="•"/>
              <a:tabLst>
                <a:tab pos="354965" algn="l"/>
              </a:tabLst>
            </a:pPr>
            <a:r>
              <a:rPr lang="en-US" sz="2400">
                <a:solidFill>
                  <a:srgbClr val="3B3B3A"/>
                </a:solidFill>
                <a:cs typeface="Calibri"/>
              </a:rPr>
              <a:t>Max Borgman, Information Systems Manager</a:t>
            </a:r>
          </a:p>
          <a:p>
            <a:pPr marL="354965" indent="-342265">
              <a:spcBef>
                <a:spcPts val="455"/>
              </a:spcBef>
              <a:buFont typeface="Arial"/>
              <a:buChar char="•"/>
              <a:tabLst>
                <a:tab pos="354965" algn="l"/>
              </a:tabLst>
            </a:pPr>
            <a:r>
              <a:rPr lang="en-US" sz="2400">
                <a:solidFill>
                  <a:srgbClr val="3B3B3A"/>
                </a:solidFill>
                <a:cs typeface="Calibri"/>
              </a:rPr>
              <a:t>Beatriz Ramirez, Business Process Analyst, Recon Team Lead</a:t>
            </a:r>
          </a:p>
          <a:p>
            <a:pPr marL="354965" indent="-342265">
              <a:spcBef>
                <a:spcPts val="455"/>
              </a:spcBef>
              <a:buFont typeface="Arial"/>
              <a:buChar char="•"/>
              <a:tabLst>
                <a:tab pos="354965" algn="l"/>
              </a:tabLst>
            </a:pPr>
            <a:r>
              <a:rPr lang="en-US" sz="2400">
                <a:solidFill>
                  <a:srgbClr val="3B3B3A"/>
                </a:solidFill>
                <a:cs typeface="Calibri"/>
              </a:rPr>
              <a:t>Nathan Osborne, Compliance Manager</a:t>
            </a:r>
          </a:p>
          <a:p>
            <a:pPr marL="354965" indent="-342265">
              <a:spcBef>
                <a:spcPts val="455"/>
              </a:spcBef>
              <a:buFont typeface="Arial"/>
              <a:buChar char="•"/>
              <a:tabLst>
                <a:tab pos="354965" algn="l"/>
              </a:tabLst>
            </a:pPr>
            <a:r>
              <a:rPr lang="en-US" sz="2400">
                <a:solidFill>
                  <a:srgbClr val="3B3B3A"/>
                </a:solidFill>
                <a:cs typeface="Calibri"/>
              </a:rPr>
              <a:t>Joseph Filippi,</a:t>
            </a:r>
            <a:r>
              <a:rPr lang="en-US" sz="2400" spc="-75">
                <a:solidFill>
                  <a:srgbClr val="3B3B3A"/>
                </a:solidFill>
                <a:cs typeface="Calibri"/>
              </a:rPr>
              <a:t> </a:t>
            </a:r>
            <a:r>
              <a:rPr lang="en-US" sz="2400">
                <a:solidFill>
                  <a:srgbClr val="3B3B3A"/>
                </a:solidFill>
                <a:cs typeface="Calibri"/>
              </a:rPr>
              <a:t>Policy</a:t>
            </a:r>
            <a:r>
              <a:rPr lang="en-US" sz="2400" spc="-70">
                <a:solidFill>
                  <a:srgbClr val="3B3B3A"/>
                </a:solidFill>
                <a:cs typeface="Calibri"/>
              </a:rPr>
              <a:t> </a:t>
            </a:r>
            <a:r>
              <a:rPr lang="en-US" sz="2400" spc="-10">
                <a:solidFill>
                  <a:srgbClr val="3B3B3A"/>
                </a:solidFill>
                <a:cs typeface="Calibri"/>
              </a:rPr>
              <a:t>Manager</a:t>
            </a:r>
          </a:p>
          <a:p>
            <a:pPr marL="354965" indent="-342265">
              <a:spcBef>
                <a:spcPts val="455"/>
              </a:spcBef>
              <a:buFont typeface="Arial"/>
              <a:buChar char="•"/>
              <a:tabLst>
                <a:tab pos="354965" algn="l"/>
              </a:tabLst>
            </a:pPr>
            <a:r>
              <a:rPr lang="en-US" sz="2400" spc="-10">
                <a:solidFill>
                  <a:srgbClr val="3B3B3A"/>
                </a:solidFill>
                <a:cs typeface="Calibri"/>
              </a:rPr>
              <a:t>Katie Charleson, Communications Officer </a:t>
            </a:r>
            <a:endParaRPr lang="en-US" sz="2400">
              <a:cs typeface="Calibri"/>
            </a:endParaRPr>
          </a:p>
        </p:txBody>
      </p:sp>
      <p:sp>
        <p:nvSpPr>
          <p:cNvPr id="4" name="Slide Number Placeholder 3">
            <a:extLst>
              <a:ext uri="{FF2B5EF4-FFF2-40B4-BE49-F238E27FC236}">
                <a16:creationId xmlns:a16="http://schemas.microsoft.com/office/drawing/2014/main" id="{57A35E81-3B4C-47C2-8A69-C5A0641515F7}"/>
              </a:ext>
            </a:extLst>
          </p:cNvPr>
          <p:cNvSpPr>
            <a:spLocks noGrp="1"/>
          </p:cNvSpPr>
          <p:nvPr>
            <p:ph type="sldNum" sz="quarter" idx="12"/>
          </p:nvPr>
        </p:nvSpPr>
        <p:spPr/>
        <p:txBody>
          <a:bodyPr/>
          <a:lstStyle/>
          <a:p>
            <a:fld id="{E9C1D828-F931-464A-8E86-F9D742DA373F}" type="slidenum">
              <a:rPr lang="en-US" smtClean="0"/>
              <a:t>3</a:t>
            </a:fld>
            <a:endParaRPr lang="en-US"/>
          </a:p>
        </p:txBody>
      </p:sp>
      <p:pic>
        <p:nvPicPr>
          <p:cNvPr id="8" name="Picture 7">
            <a:extLst>
              <a:ext uri="{FF2B5EF4-FFF2-40B4-BE49-F238E27FC236}">
                <a16:creationId xmlns:a16="http://schemas.microsoft.com/office/drawing/2014/main" id="{5593DD54-4FEC-29F8-67F8-2748AC88244F}"/>
              </a:ext>
            </a:extLst>
          </p:cNvPr>
          <p:cNvPicPr>
            <a:picLocks noChangeAspect="1"/>
          </p:cNvPicPr>
          <p:nvPr/>
        </p:nvPicPr>
        <p:blipFill>
          <a:blip r:embed="rId3"/>
          <a:stretch>
            <a:fillRect/>
          </a:stretch>
        </p:blipFill>
        <p:spPr>
          <a:xfrm>
            <a:off x="10804939" y="140526"/>
            <a:ext cx="1083110" cy="1034181"/>
          </a:xfrm>
          <a:prstGeom prst="rect">
            <a:avLst/>
          </a:prstGeom>
        </p:spPr>
      </p:pic>
    </p:spTree>
    <p:extLst>
      <p:ext uri="{BB962C8B-B14F-4D97-AF65-F5344CB8AC3E}">
        <p14:creationId xmlns:p14="http://schemas.microsoft.com/office/powerpoint/2010/main" val="105474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50EA26-0C47-3D44-4D77-21980581FAD5}"/>
              </a:ext>
            </a:extLst>
          </p:cNvPr>
          <p:cNvSpPr>
            <a:spLocks noGrp="1"/>
          </p:cNvSpPr>
          <p:nvPr>
            <p:ph idx="1"/>
          </p:nvPr>
        </p:nvSpPr>
        <p:spPr/>
        <p:txBody>
          <a:bodyPr vert="horz" lIns="91440" tIns="45720" rIns="91440" bIns="45720" rtlCol="0" anchor="t">
            <a:normAutofit fontScale="92500" lnSpcReduction="20000"/>
          </a:bodyPr>
          <a:lstStyle/>
          <a:p>
            <a:pPr marL="457200" lvl="1" indent="0">
              <a:lnSpc>
                <a:spcPct val="100000"/>
              </a:lnSpc>
              <a:spcBef>
                <a:spcPts val="600"/>
              </a:spcBef>
              <a:buNone/>
            </a:pPr>
            <a:endParaRPr lang="en-US" sz="1800" b="1" u="sng">
              <a:solidFill>
                <a:srgbClr val="3B3B3A"/>
              </a:solidFill>
              <a:latin typeface="Segoe UI"/>
              <a:cs typeface="Segoe UI"/>
            </a:endParaRPr>
          </a:p>
          <a:p>
            <a:pPr marL="457200" lvl="1" indent="0">
              <a:lnSpc>
                <a:spcPct val="100000"/>
              </a:lnSpc>
              <a:spcBef>
                <a:spcPts val="600"/>
              </a:spcBef>
              <a:buNone/>
            </a:pPr>
            <a:r>
              <a:rPr lang="en-US" sz="1800" b="1" u="sng">
                <a:solidFill>
                  <a:srgbClr val="3B3B3A"/>
                </a:solidFill>
                <a:latin typeface="Calibri"/>
                <a:ea typeface="Calibri"/>
                <a:cs typeface="Calibri"/>
              </a:rPr>
              <a:t>April 2026</a:t>
            </a:r>
            <a:endParaRPr lang="en-US" sz="1800">
              <a:solidFill>
                <a:srgbClr val="3C3C3B"/>
              </a:solidFill>
              <a:latin typeface="Calibri"/>
              <a:ea typeface="Calibri"/>
              <a:cs typeface="Calibri"/>
            </a:endParaRPr>
          </a:p>
          <a:p>
            <a:pPr marL="742950" lvl="1" indent="-285750">
              <a:lnSpc>
                <a:spcPct val="100000"/>
              </a:lnSpc>
              <a:spcBef>
                <a:spcPts val="600"/>
              </a:spcBef>
              <a:buFont typeface="Arial,Sans-Serif"/>
              <a:buChar char="•"/>
            </a:pPr>
            <a:r>
              <a:rPr lang="en-US" sz="1800">
                <a:solidFill>
                  <a:srgbClr val="3B3B3A"/>
                </a:solidFill>
                <a:latin typeface="Calibri"/>
                <a:ea typeface="Calibri"/>
                <a:cs typeface="Calibri"/>
              </a:rPr>
              <a:t>Intent to Sell forms were due and received on 4/1/26</a:t>
            </a:r>
          </a:p>
          <a:p>
            <a:pPr marL="742950" lvl="1" indent="-285750">
              <a:lnSpc>
                <a:spcPct val="100000"/>
              </a:lnSpc>
              <a:spcBef>
                <a:spcPts val="600"/>
              </a:spcBef>
              <a:buFont typeface="Arial,Sans-Serif"/>
              <a:buChar char="•"/>
            </a:pPr>
            <a:r>
              <a:rPr lang="en-US" sz="1800">
                <a:solidFill>
                  <a:srgbClr val="3B3B3A"/>
                </a:solidFill>
                <a:latin typeface="Calibri"/>
                <a:ea typeface="Calibri"/>
                <a:cs typeface="Calibri"/>
              </a:rPr>
              <a:t>Draft Letter to Issuers – feedback from carriers due 4/20/26</a:t>
            </a:r>
            <a:endParaRPr lang="en-US" sz="1800">
              <a:latin typeface="Calibri"/>
              <a:ea typeface="Calibri"/>
              <a:cs typeface="Calibri"/>
            </a:endParaRPr>
          </a:p>
          <a:p>
            <a:pPr marL="457200" lvl="1" indent="0">
              <a:lnSpc>
                <a:spcPct val="100000"/>
              </a:lnSpc>
              <a:spcBef>
                <a:spcPts val="600"/>
              </a:spcBef>
              <a:buNone/>
            </a:pPr>
            <a:r>
              <a:rPr lang="en-US" sz="1800" b="1" u="sng">
                <a:solidFill>
                  <a:srgbClr val="3B3B3A"/>
                </a:solidFill>
                <a:latin typeface="Calibri"/>
                <a:ea typeface="Calibri"/>
                <a:cs typeface="Calibri"/>
              </a:rPr>
              <a:t>May 2026</a:t>
            </a:r>
            <a:endParaRPr lang="en-US" sz="1800">
              <a:solidFill>
                <a:srgbClr val="3C3C3B"/>
              </a:solidFill>
              <a:latin typeface="Calibri"/>
              <a:ea typeface="Calibri"/>
              <a:cs typeface="Calibri"/>
            </a:endParaRPr>
          </a:p>
          <a:p>
            <a:pPr lvl="1">
              <a:lnSpc>
                <a:spcPct val="100000"/>
              </a:lnSpc>
              <a:spcBef>
                <a:spcPts val="0"/>
              </a:spcBef>
              <a:spcAft>
                <a:spcPts val="600"/>
              </a:spcAft>
            </a:pPr>
            <a:r>
              <a:rPr lang="en-US" sz="1800">
                <a:solidFill>
                  <a:srgbClr val="3B3B3A"/>
                </a:solidFill>
                <a:latin typeface="Calibri"/>
                <a:ea typeface="Calibri"/>
                <a:cs typeface="Calibri"/>
              </a:rPr>
              <a:t>Plan Year 2027 Binders prepared for initial Binder Submission due early June </a:t>
            </a:r>
          </a:p>
          <a:p>
            <a:pPr lvl="1">
              <a:lnSpc>
                <a:spcPct val="100000"/>
              </a:lnSpc>
              <a:spcBef>
                <a:spcPts val="0"/>
              </a:spcBef>
              <a:spcAft>
                <a:spcPts val="600"/>
              </a:spcAft>
            </a:pPr>
            <a:r>
              <a:rPr lang="en-US" sz="1800">
                <a:solidFill>
                  <a:srgbClr val="3B3B3A"/>
                </a:solidFill>
                <a:latin typeface="Calibri"/>
                <a:ea typeface="Calibri"/>
                <a:cs typeface="Calibri"/>
              </a:rPr>
              <a:t>Finalize Letter to Issuers</a:t>
            </a:r>
          </a:p>
          <a:p>
            <a:pPr marL="457200" lvl="1" indent="0">
              <a:lnSpc>
                <a:spcPct val="100000"/>
              </a:lnSpc>
              <a:spcBef>
                <a:spcPts val="0"/>
              </a:spcBef>
              <a:spcAft>
                <a:spcPts val="600"/>
              </a:spcAft>
              <a:buNone/>
            </a:pPr>
            <a:r>
              <a:rPr lang="en-US" sz="1800" b="1" u="sng">
                <a:solidFill>
                  <a:srgbClr val="3B3B3A"/>
                </a:solidFill>
                <a:latin typeface="Calibri"/>
                <a:ea typeface="Calibri"/>
                <a:cs typeface="Calibri"/>
              </a:rPr>
              <a:t>June 2026</a:t>
            </a:r>
            <a:r>
              <a:rPr lang="en-US" sz="1800">
                <a:solidFill>
                  <a:srgbClr val="3B3B3A"/>
                </a:solidFill>
                <a:latin typeface="Calibri"/>
                <a:ea typeface="Calibri"/>
                <a:cs typeface="Calibri"/>
              </a:rPr>
              <a:t> </a:t>
            </a:r>
            <a:endParaRPr lang="en-US" sz="1800">
              <a:solidFill>
                <a:srgbClr val="3C3C3B"/>
              </a:solidFill>
              <a:latin typeface="Calibri"/>
              <a:ea typeface="Calibri"/>
              <a:cs typeface="Calibri"/>
            </a:endParaRPr>
          </a:p>
          <a:p>
            <a:pPr marL="742950" lvl="1" indent="-285750">
              <a:lnSpc>
                <a:spcPct val="100000"/>
              </a:lnSpc>
              <a:spcBef>
                <a:spcPts val="600"/>
              </a:spcBef>
              <a:buFont typeface="Arial,Sans-Serif" panose="020B0604020202020204" pitchFamily="34" charset="0"/>
            </a:pPr>
            <a:r>
              <a:rPr lang="en-US" sz="1800">
                <a:solidFill>
                  <a:srgbClr val="3B3B3A"/>
                </a:solidFill>
                <a:latin typeface="Calibri"/>
                <a:ea typeface="Calibri"/>
                <a:cs typeface="Calibri"/>
              </a:rPr>
              <a:t>Early June: Binders &amp; Form submissions due in SERFF </a:t>
            </a:r>
            <a:endParaRPr lang="en-US" sz="1800">
              <a:solidFill>
                <a:srgbClr val="3C3C3B"/>
              </a:solidFill>
              <a:latin typeface="Calibri"/>
              <a:ea typeface="Calibri"/>
              <a:cs typeface="Calibri"/>
            </a:endParaRPr>
          </a:p>
          <a:p>
            <a:pPr marL="742950" lvl="1" indent="-285750">
              <a:lnSpc>
                <a:spcPct val="100000"/>
              </a:lnSpc>
              <a:spcBef>
                <a:spcPts val="600"/>
              </a:spcBef>
              <a:buFont typeface="Arial,Sans-Serif" panose="020B0604020202020204" pitchFamily="34" charset="0"/>
            </a:pPr>
            <a:r>
              <a:rPr lang="en-US" sz="1800">
                <a:solidFill>
                  <a:srgbClr val="3B3B3A"/>
                </a:solidFill>
                <a:latin typeface="Calibri"/>
                <a:ea typeface="Calibri"/>
                <a:cs typeface="Calibri"/>
              </a:rPr>
              <a:t>Initial review of binder data submitted </a:t>
            </a:r>
          </a:p>
          <a:p>
            <a:pPr marL="457200" lvl="1" indent="0">
              <a:lnSpc>
                <a:spcPct val="100000"/>
              </a:lnSpc>
              <a:spcBef>
                <a:spcPts val="600"/>
              </a:spcBef>
              <a:buNone/>
            </a:pPr>
            <a:r>
              <a:rPr lang="en-US" sz="1800" b="1" u="sng">
                <a:solidFill>
                  <a:srgbClr val="3B3B3A"/>
                </a:solidFill>
                <a:latin typeface="Calibri"/>
                <a:ea typeface="Calibri"/>
                <a:cs typeface="Calibri"/>
              </a:rPr>
              <a:t>July 2026</a:t>
            </a:r>
            <a:r>
              <a:rPr lang="en-US" sz="1800">
                <a:solidFill>
                  <a:srgbClr val="3B3B3A"/>
                </a:solidFill>
                <a:latin typeface="Calibri"/>
                <a:ea typeface="Calibri"/>
                <a:cs typeface="Calibri"/>
              </a:rPr>
              <a:t> </a:t>
            </a:r>
            <a:endParaRPr lang="en-US" sz="1800">
              <a:solidFill>
                <a:srgbClr val="3C3C3B"/>
              </a:solidFill>
              <a:latin typeface="Calibri"/>
              <a:ea typeface="Calibri"/>
              <a:cs typeface="Calibri"/>
            </a:endParaRPr>
          </a:p>
          <a:p>
            <a:pPr marL="742950" lvl="1" indent="-285750">
              <a:lnSpc>
                <a:spcPct val="100000"/>
              </a:lnSpc>
              <a:spcBef>
                <a:spcPts val="600"/>
              </a:spcBef>
              <a:buFont typeface="Arial,Sans-Serif" panose="020B0604020202020204" pitchFamily="34" charset="0"/>
            </a:pPr>
            <a:r>
              <a:rPr lang="en-US" sz="1800">
                <a:solidFill>
                  <a:srgbClr val="3B3B3A"/>
                </a:solidFill>
                <a:latin typeface="Calibri"/>
                <a:ea typeface="Calibri"/>
                <a:cs typeface="Calibri"/>
              </a:rPr>
              <a:t>7/13: First data transfer from SERFF to the Nevada Health Link SBE Platform </a:t>
            </a:r>
            <a:endParaRPr lang="en-US" sz="1800">
              <a:solidFill>
                <a:srgbClr val="3C3C3B"/>
              </a:solidFill>
              <a:latin typeface="Calibri"/>
              <a:ea typeface="Calibri"/>
              <a:cs typeface="Calibri"/>
            </a:endParaRPr>
          </a:p>
          <a:p>
            <a:pPr marL="742950" lvl="1" indent="-285750">
              <a:lnSpc>
                <a:spcPct val="100000"/>
              </a:lnSpc>
              <a:spcBef>
                <a:spcPts val="600"/>
              </a:spcBef>
              <a:buFont typeface="Arial,Sans-Serif" panose="020B0604020202020204" pitchFamily="34" charset="0"/>
            </a:pPr>
            <a:r>
              <a:rPr lang="en-US" sz="1800">
                <a:solidFill>
                  <a:srgbClr val="3B3B3A"/>
                </a:solidFill>
                <a:latin typeface="Calibri"/>
                <a:ea typeface="Calibri"/>
                <a:cs typeface="Calibri"/>
              </a:rPr>
              <a:t>7/13-8/21: Issuer Plan Preview begins</a:t>
            </a:r>
          </a:p>
          <a:p>
            <a:pPr marL="457200" lvl="1" indent="0">
              <a:lnSpc>
                <a:spcPct val="100000"/>
              </a:lnSpc>
              <a:spcBef>
                <a:spcPts val="600"/>
              </a:spcBef>
              <a:buNone/>
            </a:pPr>
            <a:r>
              <a:rPr lang="en-US" sz="1800" b="1" u="sng">
                <a:solidFill>
                  <a:srgbClr val="3B3B3A"/>
                </a:solidFill>
                <a:latin typeface="Calibri"/>
                <a:ea typeface="Calibri"/>
                <a:cs typeface="Calibri"/>
              </a:rPr>
              <a:t>August 2026</a:t>
            </a:r>
            <a:r>
              <a:rPr lang="en-US" sz="1800">
                <a:solidFill>
                  <a:srgbClr val="3B3B3A"/>
                </a:solidFill>
                <a:latin typeface="Calibri"/>
                <a:ea typeface="Calibri"/>
                <a:cs typeface="Calibri"/>
              </a:rPr>
              <a:t> </a:t>
            </a:r>
            <a:endParaRPr lang="en-US" sz="1800">
              <a:solidFill>
                <a:srgbClr val="3C3C3B"/>
              </a:solidFill>
              <a:latin typeface="Calibri"/>
              <a:ea typeface="Calibri"/>
              <a:cs typeface="Calibri"/>
            </a:endParaRPr>
          </a:p>
          <a:p>
            <a:pPr marL="800100" lvl="1" indent="-342900">
              <a:lnSpc>
                <a:spcPct val="100000"/>
              </a:lnSpc>
              <a:spcBef>
                <a:spcPts val="600"/>
              </a:spcBef>
              <a:buFont typeface="Arial,Sans-Serif" panose="020B0604020202020204" pitchFamily="34" charset="0"/>
            </a:pPr>
            <a:r>
              <a:rPr lang="en-US" sz="1800">
                <a:solidFill>
                  <a:srgbClr val="3B3B3A"/>
                </a:solidFill>
                <a:latin typeface="Calibri"/>
                <a:ea typeface="Calibri"/>
                <a:cs typeface="Calibri"/>
              </a:rPr>
              <a:t>Draft Plan Year 27 Issuer Agreements sent to issuers for review</a:t>
            </a:r>
            <a:endParaRPr lang="en-US" sz="1800">
              <a:solidFill>
                <a:srgbClr val="3C3C3B"/>
              </a:solidFill>
              <a:latin typeface="Calibri"/>
              <a:ea typeface="Calibri"/>
              <a:cs typeface="Calibri"/>
            </a:endParaRPr>
          </a:p>
          <a:p>
            <a:pPr marL="800100" lvl="1" indent="-342900">
              <a:lnSpc>
                <a:spcPct val="100000"/>
              </a:lnSpc>
              <a:spcBef>
                <a:spcPts val="600"/>
              </a:spcBef>
              <a:buFont typeface="Arial,Sans-Serif" panose="020B0604020202020204" pitchFamily="34" charset="0"/>
            </a:pPr>
            <a:r>
              <a:rPr lang="en-US" sz="1800">
                <a:solidFill>
                  <a:srgbClr val="3B3B3A"/>
                </a:solidFill>
                <a:latin typeface="Calibri"/>
                <a:ea typeface="Calibri"/>
                <a:cs typeface="Calibri"/>
              </a:rPr>
              <a:t>Plan Preview ends and deadline for all plans to be verified</a:t>
            </a:r>
            <a:endParaRPr lang="en-US" sz="1800"/>
          </a:p>
        </p:txBody>
      </p:sp>
      <p:sp>
        <p:nvSpPr>
          <p:cNvPr id="3" name="Slide Number Placeholder 2">
            <a:extLst>
              <a:ext uri="{FF2B5EF4-FFF2-40B4-BE49-F238E27FC236}">
                <a16:creationId xmlns:a16="http://schemas.microsoft.com/office/drawing/2014/main" id="{2A110397-C255-7EEE-0995-F073231EE522}"/>
              </a:ext>
            </a:extLst>
          </p:cNvPr>
          <p:cNvSpPr>
            <a:spLocks noGrp="1"/>
          </p:cNvSpPr>
          <p:nvPr>
            <p:ph type="sldNum" sz="quarter" idx="12"/>
          </p:nvPr>
        </p:nvSpPr>
        <p:spPr/>
        <p:txBody>
          <a:bodyPr/>
          <a:lstStyle/>
          <a:p>
            <a:fld id="{E9C1D828-F931-464A-8E86-F9D742DA373F}" type="slidenum">
              <a:rPr lang="en-US" smtClean="0"/>
              <a:t>4</a:t>
            </a:fld>
            <a:endParaRPr lang="en-US"/>
          </a:p>
        </p:txBody>
      </p:sp>
      <p:sp>
        <p:nvSpPr>
          <p:cNvPr id="4" name="Title 3">
            <a:extLst>
              <a:ext uri="{FF2B5EF4-FFF2-40B4-BE49-F238E27FC236}">
                <a16:creationId xmlns:a16="http://schemas.microsoft.com/office/drawing/2014/main" id="{A321A37F-6D8D-CD18-646C-9C1636D5A285}"/>
              </a:ext>
            </a:extLst>
          </p:cNvPr>
          <p:cNvSpPr>
            <a:spLocks noGrp="1"/>
          </p:cNvSpPr>
          <p:nvPr>
            <p:ph type="title"/>
          </p:nvPr>
        </p:nvSpPr>
        <p:spPr/>
        <p:txBody>
          <a:bodyPr/>
          <a:lstStyle/>
          <a:p>
            <a:r>
              <a:rPr lang="en-US"/>
              <a:t>Six Month Look-Ahead</a:t>
            </a:r>
          </a:p>
        </p:txBody>
      </p:sp>
    </p:spTree>
    <p:extLst>
      <p:ext uri="{BB962C8B-B14F-4D97-AF65-F5344CB8AC3E}">
        <p14:creationId xmlns:p14="http://schemas.microsoft.com/office/powerpoint/2010/main" val="1422813800"/>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DC9E2-33C1-E429-4FC5-63249359093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E6912D-540F-6ED0-D07C-548589B07C88}"/>
              </a:ext>
            </a:extLst>
          </p:cNvPr>
          <p:cNvSpPr>
            <a:spLocks noGrp="1"/>
          </p:cNvSpPr>
          <p:nvPr>
            <p:ph idx="1"/>
          </p:nvPr>
        </p:nvSpPr>
        <p:spPr/>
        <p:txBody>
          <a:bodyPr vert="horz" lIns="91440" tIns="45720" rIns="91440" bIns="45720" rtlCol="0" anchor="t">
            <a:normAutofit/>
          </a:bodyPr>
          <a:lstStyle/>
          <a:p>
            <a:pPr marL="457200" lvl="1" indent="0">
              <a:lnSpc>
                <a:spcPct val="100000"/>
              </a:lnSpc>
              <a:spcBef>
                <a:spcPts val="600"/>
              </a:spcBef>
              <a:buNone/>
            </a:pPr>
            <a:endParaRPr lang="en-US" sz="1800" b="1" u="sng">
              <a:solidFill>
                <a:srgbClr val="3B3B3A"/>
              </a:solidFill>
              <a:latin typeface="Segoe UI"/>
              <a:cs typeface="Segoe UI"/>
            </a:endParaRPr>
          </a:p>
          <a:p>
            <a:pPr marL="800100" lvl="1" indent="-342900">
              <a:lnSpc>
                <a:spcPct val="100000"/>
              </a:lnSpc>
              <a:spcBef>
                <a:spcPts val="600"/>
              </a:spcBef>
              <a:buFont typeface="Arial,Sans-Serif" panose="020B0604020202020204" pitchFamily="34" charset="0"/>
              <a:buChar char="•"/>
            </a:pPr>
            <a:endParaRPr lang="en-US" sz="1700">
              <a:solidFill>
                <a:srgbClr val="3B3B3A"/>
              </a:solidFill>
              <a:ea typeface="Calibri"/>
              <a:cs typeface="Calibri"/>
            </a:endParaRPr>
          </a:p>
        </p:txBody>
      </p:sp>
      <p:sp>
        <p:nvSpPr>
          <p:cNvPr id="3" name="Slide Number Placeholder 2">
            <a:extLst>
              <a:ext uri="{FF2B5EF4-FFF2-40B4-BE49-F238E27FC236}">
                <a16:creationId xmlns:a16="http://schemas.microsoft.com/office/drawing/2014/main" id="{772DAB9E-F46D-A161-94BF-C36E96560AB5}"/>
              </a:ext>
            </a:extLst>
          </p:cNvPr>
          <p:cNvSpPr>
            <a:spLocks noGrp="1"/>
          </p:cNvSpPr>
          <p:nvPr>
            <p:ph type="sldNum" sz="quarter" idx="12"/>
          </p:nvPr>
        </p:nvSpPr>
        <p:spPr/>
        <p:txBody>
          <a:bodyPr/>
          <a:lstStyle/>
          <a:p>
            <a:fld id="{E9C1D828-F931-464A-8E86-F9D742DA373F}" type="slidenum">
              <a:rPr lang="en-US" smtClean="0"/>
              <a:t>5</a:t>
            </a:fld>
            <a:endParaRPr lang="en-US"/>
          </a:p>
        </p:txBody>
      </p:sp>
      <p:sp>
        <p:nvSpPr>
          <p:cNvPr id="4" name="Title 3">
            <a:extLst>
              <a:ext uri="{FF2B5EF4-FFF2-40B4-BE49-F238E27FC236}">
                <a16:creationId xmlns:a16="http://schemas.microsoft.com/office/drawing/2014/main" id="{2A889FD8-5B11-FAE5-D315-B822768DC222}"/>
              </a:ext>
            </a:extLst>
          </p:cNvPr>
          <p:cNvSpPr>
            <a:spLocks noGrp="1"/>
          </p:cNvSpPr>
          <p:nvPr>
            <p:ph type="title"/>
          </p:nvPr>
        </p:nvSpPr>
        <p:spPr/>
        <p:txBody>
          <a:bodyPr/>
          <a:lstStyle/>
          <a:p>
            <a:r>
              <a:rPr lang="en-US"/>
              <a:t>Six Month Look-Ahead, cont’d</a:t>
            </a:r>
          </a:p>
        </p:txBody>
      </p:sp>
      <p:sp>
        <p:nvSpPr>
          <p:cNvPr id="5" name="TextBox 4">
            <a:extLst>
              <a:ext uri="{FF2B5EF4-FFF2-40B4-BE49-F238E27FC236}">
                <a16:creationId xmlns:a16="http://schemas.microsoft.com/office/drawing/2014/main" id="{50C3F619-9B91-7E0D-23AB-F915E48F3990}"/>
              </a:ext>
            </a:extLst>
          </p:cNvPr>
          <p:cNvSpPr txBox="1"/>
          <p:nvPr/>
        </p:nvSpPr>
        <p:spPr>
          <a:xfrm>
            <a:off x="558800" y="1625293"/>
            <a:ext cx="11267440" cy="216469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rtl="0">
              <a:lnSpc>
                <a:spcPts val="2025"/>
              </a:lnSpc>
            </a:pPr>
            <a:r>
              <a:rPr lang="en-US" b="1" u="sng" baseline="0">
                <a:solidFill>
                  <a:srgbClr val="3B3B3A"/>
                </a:solidFill>
                <a:latin typeface="Calibri"/>
                <a:ea typeface="Segoe UI"/>
                <a:cs typeface="Segoe UI"/>
              </a:rPr>
              <a:t>September 2026</a:t>
            </a:r>
            <a:r>
              <a:rPr lang="en-US" baseline="0">
                <a:solidFill>
                  <a:srgbClr val="3B3B3A"/>
                </a:solidFill>
                <a:latin typeface="Calibri"/>
                <a:ea typeface="Segoe UI"/>
                <a:cs typeface="Segoe UI"/>
              </a:rPr>
              <a:t> </a:t>
            </a:r>
            <a:r>
              <a:rPr lang="en-US">
                <a:solidFill>
                  <a:srgbClr val="3C3C3B"/>
                </a:solidFill>
                <a:latin typeface="Calibri"/>
                <a:ea typeface="Segoe UI"/>
                <a:cs typeface="Segoe UI"/>
              </a:rPr>
              <a:t>​</a:t>
            </a:r>
          </a:p>
          <a:p>
            <a:pPr marL="800100" lvl="1" indent="-342900" rtl="0">
              <a:lnSpc>
                <a:spcPts val="2025"/>
              </a:lnSpc>
              <a:buFont typeface="Arial,Sans-Serif"/>
              <a:buChar char="•"/>
            </a:pPr>
            <a:r>
              <a:rPr lang="en-US" baseline="0">
                <a:solidFill>
                  <a:srgbClr val="3B3B3A"/>
                </a:solidFill>
                <a:latin typeface="Calibri"/>
                <a:ea typeface="Arial"/>
                <a:cs typeface="Arial"/>
              </a:rPr>
              <a:t>Final Issuer Agreements get signed and sent</a:t>
            </a:r>
            <a:r>
              <a:rPr lang="en-US">
                <a:solidFill>
                  <a:srgbClr val="3C3C3B"/>
                </a:solidFill>
                <a:latin typeface="Calibri"/>
                <a:ea typeface="Arial"/>
                <a:cs typeface="Arial"/>
              </a:rPr>
              <a:t>​</a:t>
            </a:r>
          </a:p>
          <a:p>
            <a:pPr marL="800100" lvl="1" indent="-342900">
              <a:lnSpc>
                <a:spcPts val="2025"/>
              </a:lnSpc>
              <a:buFont typeface="Arial,Sans-Serif"/>
              <a:buChar char="•"/>
            </a:pPr>
            <a:r>
              <a:rPr lang="en-US" baseline="0">
                <a:solidFill>
                  <a:srgbClr val="3B3B3A"/>
                </a:solidFill>
                <a:latin typeface="Calibri"/>
                <a:ea typeface="Arial"/>
                <a:cs typeface="Arial"/>
              </a:rPr>
              <a:t>Plans become certified in </a:t>
            </a:r>
            <a:r>
              <a:rPr lang="en-US">
                <a:solidFill>
                  <a:srgbClr val="3B3B3A"/>
                </a:solidFill>
                <a:latin typeface="Calibri"/>
                <a:ea typeface="Arial"/>
                <a:cs typeface="Arial"/>
              </a:rPr>
              <a:t>SERFF</a:t>
            </a:r>
          </a:p>
          <a:p>
            <a:pPr marL="800100" lvl="1" indent="-342900">
              <a:lnSpc>
                <a:spcPts val="2025"/>
              </a:lnSpc>
              <a:buFont typeface="Arial,Sans-Serif"/>
              <a:buChar char="•"/>
            </a:pPr>
            <a:endParaRPr lang="en-US">
              <a:solidFill>
                <a:srgbClr val="3B3B3A"/>
              </a:solidFill>
              <a:ea typeface="Calibri"/>
              <a:cs typeface="Arial"/>
            </a:endParaRPr>
          </a:p>
          <a:p>
            <a:pPr>
              <a:lnSpc>
                <a:spcPts val="2025"/>
              </a:lnSpc>
            </a:pPr>
            <a:r>
              <a:rPr lang="en-US" b="1" u="sng">
                <a:solidFill>
                  <a:srgbClr val="3B3B3A"/>
                </a:solidFill>
                <a:ea typeface="Calibri" panose="020F0502020204030204"/>
                <a:cs typeface="Calibri"/>
              </a:rPr>
              <a:t>October 2026</a:t>
            </a:r>
            <a:r>
              <a:rPr lang="en-US">
                <a:solidFill>
                  <a:srgbClr val="3B3B3A"/>
                </a:solidFill>
                <a:ea typeface="Calibri" panose="020F0502020204030204"/>
                <a:cs typeface="Calibri"/>
              </a:rPr>
              <a:t> </a:t>
            </a:r>
            <a:r>
              <a:rPr lang="en-US">
                <a:solidFill>
                  <a:srgbClr val="3C3C3B"/>
                </a:solidFill>
                <a:ea typeface="Calibri" panose="020F0502020204030204"/>
                <a:cs typeface="Calibri"/>
              </a:rPr>
              <a:t> </a:t>
            </a:r>
          </a:p>
          <a:p>
            <a:pPr marL="800100" lvl="1" indent="-342900">
              <a:lnSpc>
                <a:spcPts val="2025"/>
              </a:lnSpc>
              <a:buFont typeface="Arial,Sans-Serif"/>
              <a:buChar char="•"/>
            </a:pPr>
            <a:r>
              <a:rPr lang="en-US">
                <a:solidFill>
                  <a:srgbClr val="3B3B3A"/>
                </a:solidFill>
                <a:ea typeface="Calibri" panose="020F0502020204030204"/>
                <a:cs typeface="Calibri"/>
              </a:rPr>
              <a:t>Consumer window shopping begins</a:t>
            </a:r>
          </a:p>
          <a:p>
            <a:pPr marL="800100" lvl="1" indent="-342900">
              <a:lnSpc>
                <a:spcPts val="2025"/>
              </a:lnSpc>
              <a:buFont typeface="Arial,Sans-Serif"/>
              <a:buChar char="•"/>
            </a:pPr>
            <a:endParaRPr lang="en-US">
              <a:solidFill>
                <a:srgbClr val="3B3B3A"/>
              </a:solidFill>
              <a:ea typeface="Calibri"/>
              <a:cs typeface="Arial"/>
            </a:endParaRPr>
          </a:p>
          <a:p>
            <a:endParaRPr lang="en-US">
              <a:solidFill>
                <a:srgbClr val="000000"/>
              </a:solidFill>
              <a:ea typeface="Calibri" panose="020F0502020204030204"/>
              <a:cs typeface="Calibri" panose="020F0502020204030204"/>
            </a:endParaRPr>
          </a:p>
        </p:txBody>
      </p:sp>
    </p:spTree>
    <p:extLst>
      <p:ext uri="{BB962C8B-B14F-4D97-AF65-F5344CB8AC3E}">
        <p14:creationId xmlns:p14="http://schemas.microsoft.com/office/powerpoint/2010/main" val="1353734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F69429-9D7A-75A6-CEFF-F3CD0FA73283}"/>
              </a:ext>
            </a:extLst>
          </p:cNvPr>
          <p:cNvSpPr>
            <a:spLocks noGrp="1"/>
          </p:cNvSpPr>
          <p:nvPr>
            <p:ph type="sldNum" sz="quarter" idx="12"/>
          </p:nvPr>
        </p:nvSpPr>
        <p:spPr/>
        <p:txBody>
          <a:bodyPr/>
          <a:lstStyle/>
          <a:p>
            <a:fld id="{E9C1D828-F931-464A-8E86-F9D742DA373F}" type="slidenum">
              <a:rPr lang="en-US" smtClean="0"/>
              <a:t>6</a:t>
            </a:fld>
            <a:endParaRPr lang="en-US"/>
          </a:p>
        </p:txBody>
      </p:sp>
      <p:sp>
        <p:nvSpPr>
          <p:cNvPr id="4" name="Title 3">
            <a:extLst>
              <a:ext uri="{FF2B5EF4-FFF2-40B4-BE49-F238E27FC236}">
                <a16:creationId xmlns:a16="http://schemas.microsoft.com/office/drawing/2014/main" id="{0CD5C3A4-37B6-EE28-E40F-355CCD8C7735}"/>
              </a:ext>
            </a:extLst>
          </p:cNvPr>
          <p:cNvSpPr>
            <a:spLocks noGrp="1"/>
          </p:cNvSpPr>
          <p:nvPr>
            <p:ph type="title"/>
          </p:nvPr>
        </p:nvSpPr>
        <p:spPr/>
        <p:txBody>
          <a:bodyPr>
            <a:normAutofit/>
          </a:bodyPr>
          <a:lstStyle/>
          <a:p>
            <a:r>
              <a:rPr lang="en-US" sz="4300">
                <a:cs typeface="Times New Roman"/>
              </a:rPr>
              <a:t>PY2026 Enrollment Update</a:t>
            </a:r>
            <a:br>
              <a:rPr lang="en-US"/>
            </a:br>
            <a:r>
              <a:rPr lang="en-US" sz="3200">
                <a:cs typeface="Times New Roman"/>
              </a:rPr>
              <a:t>All Enrollees – All Counties</a:t>
            </a:r>
          </a:p>
        </p:txBody>
      </p:sp>
      <p:pic>
        <p:nvPicPr>
          <p:cNvPr id="5" name="Picture 4">
            <a:extLst>
              <a:ext uri="{FF2B5EF4-FFF2-40B4-BE49-F238E27FC236}">
                <a16:creationId xmlns:a16="http://schemas.microsoft.com/office/drawing/2014/main" id="{1428757F-3125-3D27-5D72-D0091F373307}"/>
              </a:ext>
            </a:extLst>
          </p:cNvPr>
          <p:cNvPicPr>
            <a:picLocks noChangeAspect="1"/>
          </p:cNvPicPr>
          <p:nvPr/>
        </p:nvPicPr>
        <p:blipFill>
          <a:blip r:embed="rId3"/>
          <a:stretch>
            <a:fillRect/>
          </a:stretch>
        </p:blipFill>
        <p:spPr>
          <a:xfrm>
            <a:off x="1924049" y="1188337"/>
            <a:ext cx="8372475" cy="5552086"/>
          </a:xfrm>
          <a:prstGeom prst="rect">
            <a:avLst/>
          </a:prstGeom>
        </p:spPr>
      </p:pic>
    </p:spTree>
    <p:extLst>
      <p:ext uri="{BB962C8B-B14F-4D97-AF65-F5344CB8AC3E}">
        <p14:creationId xmlns:p14="http://schemas.microsoft.com/office/powerpoint/2010/main" val="271040395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515CF-0162-CE87-D718-AFF2986633B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D6C5B5-9B24-83D4-D579-6BE48A9E4E78}"/>
              </a:ext>
            </a:extLst>
          </p:cNvPr>
          <p:cNvSpPr>
            <a:spLocks noGrp="1"/>
          </p:cNvSpPr>
          <p:nvPr>
            <p:ph type="sldNum" sz="quarter" idx="12"/>
          </p:nvPr>
        </p:nvSpPr>
        <p:spPr/>
        <p:txBody>
          <a:bodyPr/>
          <a:lstStyle/>
          <a:p>
            <a:fld id="{E9C1D828-F931-464A-8E86-F9D742DA373F}" type="slidenum">
              <a:rPr lang="en-US" smtClean="0"/>
              <a:t>7</a:t>
            </a:fld>
            <a:endParaRPr lang="en-US"/>
          </a:p>
        </p:txBody>
      </p:sp>
      <p:sp>
        <p:nvSpPr>
          <p:cNvPr id="4" name="Title 3">
            <a:extLst>
              <a:ext uri="{FF2B5EF4-FFF2-40B4-BE49-F238E27FC236}">
                <a16:creationId xmlns:a16="http://schemas.microsoft.com/office/drawing/2014/main" id="{BE0126C6-BDDA-64A0-57CC-39CC6E839F12}"/>
              </a:ext>
            </a:extLst>
          </p:cNvPr>
          <p:cNvSpPr>
            <a:spLocks noGrp="1"/>
          </p:cNvSpPr>
          <p:nvPr>
            <p:ph type="title"/>
          </p:nvPr>
        </p:nvSpPr>
        <p:spPr/>
        <p:txBody>
          <a:bodyPr>
            <a:normAutofit/>
          </a:bodyPr>
          <a:lstStyle/>
          <a:p>
            <a:r>
              <a:rPr lang="en-US" sz="4300">
                <a:cs typeface="Times New Roman"/>
              </a:rPr>
              <a:t>PY2026 Enrollment Update</a:t>
            </a:r>
            <a:br>
              <a:rPr lang="en-US">
                <a:cs typeface="Times New Roman"/>
              </a:rPr>
            </a:br>
            <a:r>
              <a:rPr lang="en-US" sz="3200">
                <a:cs typeface="Times New Roman"/>
              </a:rPr>
              <a:t>Health Enrollees – All Counties</a:t>
            </a:r>
          </a:p>
        </p:txBody>
      </p:sp>
      <p:pic>
        <p:nvPicPr>
          <p:cNvPr id="5" name="Picture 4">
            <a:extLst>
              <a:ext uri="{FF2B5EF4-FFF2-40B4-BE49-F238E27FC236}">
                <a16:creationId xmlns:a16="http://schemas.microsoft.com/office/drawing/2014/main" id="{BB5D3C18-3FEE-5354-219A-82CD3D3DAA80}"/>
              </a:ext>
            </a:extLst>
          </p:cNvPr>
          <p:cNvPicPr>
            <a:picLocks noChangeAspect="1"/>
          </p:cNvPicPr>
          <p:nvPr/>
        </p:nvPicPr>
        <p:blipFill>
          <a:blip r:embed="rId2"/>
          <a:stretch>
            <a:fillRect/>
          </a:stretch>
        </p:blipFill>
        <p:spPr>
          <a:xfrm>
            <a:off x="1768623" y="1153206"/>
            <a:ext cx="8665029" cy="5705476"/>
          </a:xfrm>
          <a:prstGeom prst="rect">
            <a:avLst/>
          </a:prstGeom>
        </p:spPr>
      </p:pic>
    </p:spTree>
    <p:extLst>
      <p:ext uri="{BB962C8B-B14F-4D97-AF65-F5344CB8AC3E}">
        <p14:creationId xmlns:p14="http://schemas.microsoft.com/office/powerpoint/2010/main" val="35735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FF2F5-BDD1-0CC1-33AD-FC9C3B3C25F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D1D874-3C6F-B5C4-312E-2ABCA43AD1C4}"/>
              </a:ext>
            </a:extLst>
          </p:cNvPr>
          <p:cNvSpPr>
            <a:spLocks noGrp="1"/>
          </p:cNvSpPr>
          <p:nvPr>
            <p:ph type="sldNum" sz="quarter" idx="12"/>
          </p:nvPr>
        </p:nvSpPr>
        <p:spPr/>
        <p:txBody>
          <a:bodyPr/>
          <a:lstStyle/>
          <a:p>
            <a:fld id="{E9C1D828-F931-464A-8E86-F9D742DA373F}" type="slidenum">
              <a:rPr lang="en-US" smtClean="0"/>
              <a:t>8</a:t>
            </a:fld>
            <a:endParaRPr lang="en-US"/>
          </a:p>
        </p:txBody>
      </p:sp>
      <p:sp>
        <p:nvSpPr>
          <p:cNvPr id="4" name="Title 3">
            <a:extLst>
              <a:ext uri="{FF2B5EF4-FFF2-40B4-BE49-F238E27FC236}">
                <a16:creationId xmlns:a16="http://schemas.microsoft.com/office/drawing/2014/main" id="{9471A43E-CD3A-9135-A647-07A1762AB342}"/>
              </a:ext>
            </a:extLst>
          </p:cNvPr>
          <p:cNvSpPr>
            <a:spLocks noGrp="1"/>
          </p:cNvSpPr>
          <p:nvPr>
            <p:ph type="title"/>
          </p:nvPr>
        </p:nvSpPr>
        <p:spPr/>
        <p:txBody>
          <a:bodyPr>
            <a:normAutofit/>
          </a:bodyPr>
          <a:lstStyle/>
          <a:p>
            <a:r>
              <a:rPr lang="en-US" sz="4300">
                <a:cs typeface="Times New Roman"/>
              </a:rPr>
              <a:t>PY2026 Enrollment Update</a:t>
            </a:r>
            <a:br>
              <a:rPr lang="en-US">
                <a:cs typeface="Times New Roman"/>
              </a:rPr>
            </a:br>
            <a:r>
              <a:rPr lang="en-US" sz="3200">
                <a:cs typeface="Times New Roman"/>
              </a:rPr>
              <a:t>Dental Enrollees – All Counties</a:t>
            </a:r>
            <a:endParaRPr lang="en-US" sz="3200">
              <a:ea typeface="Calibri"/>
              <a:cs typeface="Times New Roman"/>
            </a:endParaRPr>
          </a:p>
        </p:txBody>
      </p:sp>
      <p:pic>
        <p:nvPicPr>
          <p:cNvPr id="6" name="Picture 5">
            <a:extLst>
              <a:ext uri="{FF2B5EF4-FFF2-40B4-BE49-F238E27FC236}">
                <a16:creationId xmlns:a16="http://schemas.microsoft.com/office/drawing/2014/main" id="{135282D3-F5B9-928A-BBDC-5E6AD3C78E6F}"/>
              </a:ext>
            </a:extLst>
          </p:cNvPr>
          <p:cNvPicPr>
            <a:picLocks noChangeAspect="1"/>
          </p:cNvPicPr>
          <p:nvPr/>
        </p:nvPicPr>
        <p:blipFill>
          <a:blip r:embed="rId2"/>
          <a:stretch>
            <a:fillRect/>
          </a:stretch>
        </p:blipFill>
        <p:spPr>
          <a:xfrm>
            <a:off x="1920477" y="1182461"/>
            <a:ext cx="8349343" cy="5538107"/>
          </a:xfrm>
          <a:prstGeom prst="rect">
            <a:avLst/>
          </a:prstGeom>
        </p:spPr>
      </p:pic>
    </p:spTree>
    <p:extLst>
      <p:ext uri="{BB962C8B-B14F-4D97-AF65-F5344CB8AC3E}">
        <p14:creationId xmlns:p14="http://schemas.microsoft.com/office/powerpoint/2010/main" val="427821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4FCCCE-5EE1-9E87-191A-2EB6FCF42A0C}"/>
              </a:ext>
            </a:extLst>
          </p:cNvPr>
          <p:cNvSpPr>
            <a:spLocks noGrp="1"/>
          </p:cNvSpPr>
          <p:nvPr>
            <p:ph idx="1"/>
          </p:nvPr>
        </p:nvSpPr>
        <p:spPr>
          <a:xfrm>
            <a:off x="164543" y="1460500"/>
            <a:ext cx="11862914" cy="5256974"/>
          </a:xfrm>
        </p:spPr>
        <p:txBody>
          <a:bodyPr vert="horz" lIns="91440" tIns="45720" rIns="91440" bIns="45720" rtlCol="0" anchor="t">
            <a:normAutofit/>
          </a:bodyPr>
          <a:lstStyle/>
          <a:p>
            <a:pPr marL="0" marR="0" lvl="0" indent="0" algn="l" defTabSz="914400" rtl="0" eaLnBrk="1" fontAlgn="auto" latinLnBrk="0" hangingPunct="1">
              <a:lnSpc>
                <a:spcPts val="1725"/>
              </a:lnSpc>
              <a:spcBef>
                <a:spcPts val="0"/>
              </a:spcBef>
              <a:spcAft>
                <a:spcPts val="0"/>
              </a:spcAft>
              <a:buClrTx/>
              <a:buSzTx/>
              <a:buFontTx/>
              <a:buNone/>
              <a:tabLst/>
              <a:defRPr/>
            </a:pPr>
            <a:endParaRPr kumimoji="0" lang="en-US" sz="2000" b="1" i="0" u="sng" strike="noStrike" kern="1200" cap="none" spc="0" normalizeH="0" baseline="0" noProof="0">
              <a:ln>
                <a:noFill/>
              </a:ln>
              <a:solidFill>
                <a:srgbClr val="3B3B3A"/>
              </a:solidFill>
              <a:effectLst/>
              <a:uLnTx/>
              <a:uFillTx/>
              <a:latin typeface="Whitney HTF Book"/>
              <a:ea typeface="Segoe UI"/>
              <a:cs typeface="Segoe UI"/>
            </a:endParaRPr>
          </a:p>
          <a:p>
            <a:pPr marL="0" marR="0" lvl="0" indent="0" algn="l" defTabSz="914400" rtl="0" eaLnBrk="1" fontAlgn="auto" latinLnBrk="0" hangingPunct="1">
              <a:lnSpc>
                <a:spcPts val="1725"/>
              </a:lnSpc>
              <a:spcBef>
                <a:spcPts val="0"/>
              </a:spcBef>
              <a:spcAft>
                <a:spcPts val="0"/>
              </a:spcAft>
              <a:buClrTx/>
              <a:buSzTx/>
              <a:buFontTx/>
              <a:buNone/>
              <a:tabLst/>
              <a:defRPr/>
            </a:pPr>
            <a:r>
              <a:rPr kumimoji="0" lang="en-US" sz="2000" b="1" i="0" u="sng" strike="noStrike" kern="1200" cap="none" spc="0" normalizeH="0" baseline="0" noProof="0">
                <a:ln>
                  <a:noFill/>
                </a:ln>
                <a:solidFill>
                  <a:srgbClr val="3B3B3A"/>
                </a:solidFill>
                <a:effectLst/>
                <a:uLnTx/>
                <a:uFillTx/>
                <a:latin typeface="Whitney HTF Book"/>
                <a:ea typeface="Segoe UI"/>
                <a:cs typeface="Segoe UI"/>
              </a:rPr>
              <a:t>Battle Born State Plans</a:t>
            </a:r>
            <a:r>
              <a:rPr kumimoji="0" lang="en-US" sz="2000" b="1" i="0" strike="noStrike" kern="1200" cap="none" spc="0" normalizeH="0" baseline="0" noProof="0">
                <a:ln>
                  <a:noFill/>
                </a:ln>
                <a:solidFill>
                  <a:srgbClr val="3B3B3A"/>
                </a:solidFill>
                <a:effectLst/>
                <a:uLnTx/>
                <a:uFillTx/>
                <a:latin typeface="Whitney HTF Book"/>
                <a:ea typeface="Segoe UI"/>
                <a:cs typeface="Segoe UI"/>
              </a:rPr>
              <a:t>: </a:t>
            </a:r>
            <a:r>
              <a:rPr lang="en-US" sz="2000" b="1">
                <a:solidFill>
                  <a:srgbClr val="3B3B3A"/>
                </a:solidFill>
                <a:latin typeface="Whitney HTF Book"/>
                <a:ea typeface="Segoe UI"/>
                <a:cs typeface="Segoe UI"/>
              </a:rPr>
              <a:t>11%</a:t>
            </a:r>
            <a:r>
              <a:rPr kumimoji="0" lang="en-US" sz="2000" i="0" strike="noStrike" kern="1200" cap="none" spc="0" normalizeH="0" baseline="0" noProof="0">
                <a:ln>
                  <a:noFill/>
                </a:ln>
                <a:solidFill>
                  <a:srgbClr val="3B3B3A"/>
                </a:solidFill>
                <a:effectLst/>
                <a:uLnTx/>
                <a:uFillTx/>
                <a:latin typeface="Whitney HTF Book"/>
                <a:ea typeface="Segoe UI"/>
                <a:cs typeface="Segoe UI"/>
              </a:rPr>
              <a:t> of Health Enrollment as of </a:t>
            </a:r>
            <a:r>
              <a:rPr lang="en-US" sz="2000">
                <a:solidFill>
                  <a:srgbClr val="3B3B3A"/>
                </a:solidFill>
                <a:latin typeface="Whitney HTF Book"/>
                <a:ea typeface="Segoe UI"/>
                <a:cs typeface="Segoe UI"/>
              </a:rPr>
              <a:t>4/1/26.</a:t>
            </a:r>
            <a:r>
              <a:rPr kumimoji="0" lang="en-US" sz="2000" i="0" strike="noStrike" kern="1200" cap="none" spc="0" normalizeH="0" baseline="0" noProof="0">
                <a:ln>
                  <a:noFill/>
                </a:ln>
                <a:solidFill>
                  <a:srgbClr val="3B3B3A"/>
                </a:solidFill>
                <a:effectLst/>
                <a:uLnTx/>
                <a:uFillTx/>
                <a:latin typeface="Whitney HTF Book"/>
                <a:ea typeface="Segoe UI"/>
                <a:cs typeface="Segoe UI"/>
              </a:rPr>
              <a:t> </a:t>
            </a:r>
          </a:p>
          <a:p>
            <a:pPr marL="0" marR="0" lvl="0" indent="0" algn="l" defTabSz="914400">
              <a:lnSpc>
                <a:spcPts val="1725"/>
              </a:lnSpc>
              <a:spcBef>
                <a:spcPts val="0"/>
              </a:spcBef>
              <a:spcAft>
                <a:spcPts val="0"/>
              </a:spcAft>
              <a:buClrTx/>
              <a:buSzTx/>
              <a:buFontTx/>
              <a:buNone/>
              <a:tabLst/>
              <a:defRPr/>
            </a:pPr>
            <a:endParaRPr lang="en-US" sz="2000" b="1" u="sng">
              <a:solidFill>
                <a:srgbClr val="3B3B3A"/>
              </a:solidFill>
              <a:latin typeface="Whitney HTF Book"/>
              <a:ea typeface="Segoe UI"/>
              <a:cs typeface="Segoe UI"/>
            </a:endParaRPr>
          </a:p>
          <a:p>
            <a:pPr marL="0" marR="0" lvl="0" indent="0" algn="l" defTabSz="914400" rtl="0" eaLnBrk="1" fontAlgn="auto" latinLnBrk="0" hangingPunct="1">
              <a:lnSpc>
                <a:spcPts val="1725"/>
              </a:lnSpc>
              <a:spcBef>
                <a:spcPts val="0"/>
              </a:spcBef>
              <a:spcAft>
                <a:spcPts val="0"/>
              </a:spcAft>
              <a:buClrTx/>
              <a:buSzTx/>
              <a:buFontTx/>
              <a:buNone/>
              <a:tabLst/>
              <a:defRPr/>
            </a:pPr>
            <a:endParaRPr kumimoji="0" lang="en-US" sz="2000" b="1" i="0" u="sng" strike="noStrike" kern="1200" cap="none" spc="0" normalizeH="0" baseline="0" noProof="0">
              <a:ln>
                <a:noFill/>
              </a:ln>
              <a:solidFill>
                <a:srgbClr val="3B3B3A"/>
              </a:solidFill>
              <a:effectLst/>
              <a:uLnTx/>
              <a:uFillTx/>
              <a:latin typeface="Whitney HTF Book"/>
              <a:ea typeface="Segoe UI"/>
              <a:cs typeface="Segoe UI"/>
            </a:endParaRPr>
          </a:p>
          <a:p>
            <a:pPr marL="0" marR="0" lvl="0" indent="0" algn="l" defTabSz="914400" rtl="0" eaLnBrk="1" fontAlgn="auto" latinLnBrk="0" hangingPunct="1">
              <a:lnSpc>
                <a:spcPts val="1725"/>
              </a:lnSpc>
              <a:spcBef>
                <a:spcPts val="0"/>
              </a:spcBef>
              <a:spcAft>
                <a:spcPts val="0"/>
              </a:spcAft>
              <a:buClrTx/>
              <a:buSzTx/>
              <a:buFontTx/>
              <a:buNone/>
              <a:tabLst/>
              <a:defRPr/>
            </a:pPr>
            <a:endParaRPr lang="en-US" sz="2000" b="1" u="sng">
              <a:solidFill>
                <a:srgbClr val="3B3B3A"/>
              </a:solidFill>
              <a:latin typeface="Whitney HTF Book"/>
              <a:ea typeface="Segoe UI"/>
              <a:cs typeface="Segoe UI"/>
            </a:endParaRPr>
          </a:p>
          <a:p>
            <a:pPr marL="0" marR="0" lvl="0" indent="0" algn="l" defTabSz="914400" rtl="0" eaLnBrk="1" fontAlgn="auto" latinLnBrk="0" hangingPunct="1">
              <a:lnSpc>
                <a:spcPts val="1725"/>
              </a:lnSpc>
              <a:spcBef>
                <a:spcPts val="0"/>
              </a:spcBef>
              <a:spcAft>
                <a:spcPts val="0"/>
              </a:spcAft>
              <a:buClrTx/>
              <a:buSzTx/>
              <a:buFontTx/>
              <a:buNone/>
              <a:tabLst/>
              <a:defRPr/>
            </a:pPr>
            <a:endParaRPr kumimoji="0" lang="en-US" sz="2000" b="1" i="0" u="sng" strike="noStrike" kern="1200" cap="none" spc="0" normalizeH="0" baseline="0" noProof="0">
              <a:ln>
                <a:noFill/>
              </a:ln>
              <a:solidFill>
                <a:srgbClr val="3B3B3A"/>
              </a:solidFill>
              <a:effectLst/>
              <a:uLnTx/>
              <a:uFillTx/>
              <a:latin typeface="Whitney HTF Book"/>
              <a:ea typeface="Segoe UI"/>
              <a:cs typeface="Segoe UI"/>
            </a:endParaRPr>
          </a:p>
          <a:p>
            <a:pPr marL="0" marR="0" lvl="0" indent="0" algn="l" defTabSz="914400" rtl="0" eaLnBrk="1" fontAlgn="auto" latinLnBrk="0" hangingPunct="1">
              <a:lnSpc>
                <a:spcPts val="1725"/>
              </a:lnSpc>
              <a:spcBef>
                <a:spcPts val="0"/>
              </a:spcBef>
              <a:spcAft>
                <a:spcPts val="0"/>
              </a:spcAft>
              <a:buClrTx/>
              <a:buSzTx/>
              <a:buFontTx/>
              <a:buNone/>
              <a:tabLst/>
              <a:defRPr/>
            </a:pPr>
            <a:endParaRPr lang="en-US" sz="2000" b="1" u="sng">
              <a:solidFill>
                <a:srgbClr val="3B3B3A"/>
              </a:solidFill>
              <a:latin typeface="Whitney HTF Book"/>
              <a:ea typeface="Segoe UI"/>
              <a:cs typeface="Segoe UI"/>
            </a:endParaRPr>
          </a:p>
          <a:p>
            <a:pPr marL="0" marR="0" lvl="0" indent="0" algn="l" defTabSz="914400" rtl="0" eaLnBrk="1" fontAlgn="auto" latinLnBrk="0" hangingPunct="1">
              <a:lnSpc>
                <a:spcPts val="1725"/>
              </a:lnSpc>
              <a:spcBef>
                <a:spcPts val="0"/>
              </a:spcBef>
              <a:spcAft>
                <a:spcPts val="0"/>
              </a:spcAft>
              <a:buClrTx/>
              <a:buSzTx/>
              <a:buFontTx/>
              <a:buNone/>
              <a:tabLst/>
              <a:defRPr/>
            </a:pPr>
            <a:endParaRPr kumimoji="0" lang="en-US" sz="2000" b="1" i="0" u="sng" strike="noStrike" kern="1200" cap="none" spc="0" normalizeH="0" baseline="0" noProof="0">
              <a:ln>
                <a:noFill/>
              </a:ln>
              <a:solidFill>
                <a:srgbClr val="3B3B3A"/>
              </a:solidFill>
              <a:effectLst/>
              <a:uLnTx/>
              <a:uFillTx/>
              <a:latin typeface="Whitney HTF Book"/>
              <a:ea typeface="Segoe UI"/>
              <a:cs typeface="Segoe UI"/>
            </a:endParaRPr>
          </a:p>
          <a:p>
            <a:pPr marL="0" marR="0" lvl="0" indent="0" algn="l" defTabSz="914400" rtl="0" eaLnBrk="1" fontAlgn="auto" latinLnBrk="0" hangingPunct="1">
              <a:lnSpc>
                <a:spcPts val="1725"/>
              </a:lnSpc>
              <a:spcBef>
                <a:spcPts val="0"/>
              </a:spcBef>
              <a:spcAft>
                <a:spcPts val="0"/>
              </a:spcAft>
              <a:buClrTx/>
              <a:buSzTx/>
              <a:buFontTx/>
              <a:buNone/>
              <a:tabLst/>
              <a:defRPr/>
            </a:pPr>
            <a:endParaRPr kumimoji="0" lang="en-US" sz="2000" b="1" i="0" u="sng" strike="noStrike" kern="1200" cap="none" spc="0" normalizeH="0" baseline="0" noProof="0">
              <a:ln>
                <a:noFill/>
              </a:ln>
              <a:solidFill>
                <a:srgbClr val="3B3B3A"/>
              </a:solidFill>
              <a:effectLst/>
              <a:uLnTx/>
              <a:uFillTx/>
              <a:latin typeface="Whitney HTF Book"/>
              <a:ea typeface="Segoe UI"/>
              <a:cs typeface="Segoe UI"/>
            </a:endParaRPr>
          </a:p>
          <a:p>
            <a:pPr marL="0" marR="0" lvl="0" indent="0" algn="l" defTabSz="914400" rtl="0" eaLnBrk="1" fontAlgn="auto" latinLnBrk="0" hangingPunct="1">
              <a:lnSpc>
                <a:spcPts val="1725"/>
              </a:lnSpc>
              <a:spcBef>
                <a:spcPts val="0"/>
              </a:spcBef>
              <a:spcAft>
                <a:spcPts val="0"/>
              </a:spcAft>
              <a:buClrTx/>
              <a:buSzTx/>
              <a:buFontTx/>
              <a:buNone/>
              <a:tabLst/>
              <a:defRPr/>
            </a:pPr>
            <a:endParaRPr lang="en-US" sz="2000" b="1" u="sng">
              <a:solidFill>
                <a:srgbClr val="3B3B3A"/>
              </a:solidFill>
              <a:latin typeface="Whitney HTF Book"/>
              <a:ea typeface="Segoe UI"/>
              <a:cs typeface="Segoe UI"/>
            </a:endParaRPr>
          </a:p>
          <a:p>
            <a:pPr marL="0" marR="0" lvl="0" indent="0" algn="l" defTabSz="914400" rtl="0" eaLnBrk="1" fontAlgn="auto" latinLnBrk="0" hangingPunct="1">
              <a:lnSpc>
                <a:spcPts val="1725"/>
              </a:lnSpc>
              <a:spcBef>
                <a:spcPts val="0"/>
              </a:spcBef>
              <a:spcAft>
                <a:spcPts val="0"/>
              </a:spcAft>
              <a:buClrTx/>
              <a:buSzTx/>
              <a:buFontTx/>
              <a:buNone/>
              <a:tabLst/>
              <a:defRPr/>
            </a:pPr>
            <a:endParaRPr lang="en-US" sz="2000" b="1" u="sng">
              <a:solidFill>
                <a:srgbClr val="3B3B3A"/>
              </a:solidFill>
              <a:latin typeface="Whitney HTF Book"/>
              <a:ea typeface="Segoe UI"/>
              <a:cs typeface="Segoe UI"/>
            </a:endParaRPr>
          </a:p>
          <a:p>
            <a:pPr marL="0" marR="0" lvl="0" indent="0" algn="l" defTabSz="914400" rtl="0" eaLnBrk="1" fontAlgn="auto" latinLnBrk="0" hangingPunct="1">
              <a:lnSpc>
                <a:spcPts val="1725"/>
              </a:lnSpc>
              <a:spcBef>
                <a:spcPts val="0"/>
              </a:spcBef>
              <a:spcAft>
                <a:spcPts val="0"/>
              </a:spcAft>
              <a:buClrTx/>
              <a:buSzTx/>
              <a:buFontTx/>
              <a:buNone/>
              <a:tabLst/>
              <a:defRPr/>
            </a:pPr>
            <a:endParaRPr lang="en-US" sz="2000" b="1" u="sng">
              <a:solidFill>
                <a:srgbClr val="3B3B3A"/>
              </a:solidFill>
              <a:latin typeface="Whitney HTF Book"/>
              <a:ea typeface="Segoe UI"/>
              <a:cs typeface="Segoe UI"/>
            </a:endParaRPr>
          </a:p>
          <a:p>
            <a:pPr marL="0" marR="0" lvl="0" indent="0" algn="l" defTabSz="914400" rtl="0" eaLnBrk="1" fontAlgn="auto" latinLnBrk="0" hangingPunct="1">
              <a:lnSpc>
                <a:spcPts val="1725"/>
              </a:lnSpc>
              <a:spcBef>
                <a:spcPts val="0"/>
              </a:spcBef>
              <a:spcAft>
                <a:spcPts val="0"/>
              </a:spcAft>
              <a:buClrTx/>
              <a:buSzTx/>
              <a:buFontTx/>
              <a:buNone/>
              <a:tabLst/>
              <a:defRPr/>
            </a:pPr>
            <a:endParaRPr lang="en-US" sz="2000" b="1" u="sng">
              <a:solidFill>
                <a:srgbClr val="3B3B3A"/>
              </a:solidFill>
              <a:latin typeface="Whitney HTF Book"/>
              <a:ea typeface="Segoe UI"/>
              <a:cs typeface="Segoe UI"/>
            </a:endParaRPr>
          </a:p>
          <a:p>
            <a:pPr marL="0" marR="0" lvl="0" indent="0" algn="l" defTabSz="914400" rtl="0" eaLnBrk="1" fontAlgn="auto" latinLnBrk="0" hangingPunct="1">
              <a:lnSpc>
                <a:spcPts val="1725"/>
              </a:lnSpc>
              <a:spcBef>
                <a:spcPts val="0"/>
              </a:spcBef>
              <a:spcAft>
                <a:spcPts val="0"/>
              </a:spcAft>
              <a:buClrTx/>
              <a:buSzTx/>
              <a:buFontTx/>
              <a:buNone/>
              <a:tabLst/>
              <a:defRPr/>
            </a:pPr>
            <a:endParaRPr lang="en-US" sz="2000" b="1" u="sng">
              <a:solidFill>
                <a:srgbClr val="3B3B3A"/>
              </a:solidFill>
              <a:latin typeface="Whitney HTF Book"/>
              <a:ea typeface="Segoe UI"/>
              <a:cs typeface="Segoe UI"/>
            </a:endParaRPr>
          </a:p>
          <a:p>
            <a:pPr marL="0" marR="0" lvl="0" indent="0" algn="l" defTabSz="914400" rtl="0" eaLnBrk="1" fontAlgn="auto" latinLnBrk="0" hangingPunct="1">
              <a:lnSpc>
                <a:spcPts val="1725"/>
              </a:lnSpc>
              <a:spcBef>
                <a:spcPts val="0"/>
              </a:spcBef>
              <a:spcAft>
                <a:spcPts val="0"/>
              </a:spcAft>
              <a:buClrTx/>
              <a:buSzTx/>
              <a:buFontTx/>
              <a:buNone/>
              <a:tabLst/>
              <a:defRPr/>
            </a:pPr>
            <a:endParaRPr lang="en-US" sz="2000" b="1" u="sng">
              <a:solidFill>
                <a:srgbClr val="3B3B3A"/>
              </a:solidFill>
              <a:latin typeface="Whitney HTF Book"/>
              <a:ea typeface="Segoe UI"/>
              <a:cs typeface="Segoe UI"/>
            </a:endParaRPr>
          </a:p>
          <a:p>
            <a:pPr marL="0" marR="0" lvl="0" indent="0" algn="l" defTabSz="914400" rtl="0" eaLnBrk="1" fontAlgn="auto" latinLnBrk="0" hangingPunct="1">
              <a:lnSpc>
                <a:spcPts val="1725"/>
              </a:lnSpc>
              <a:spcBef>
                <a:spcPts val="0"/>
              </a:spcBef>
              <a:spcAft>
                <a:spcPts val="0"/>
              </a:spcAft>
              <a:buClrTx/>
              <a:buSzTx/>
              <a:buFontTx/>
              <a:buNone/>
              <a:tabLst/>
              <a:defRPr/>
            </a:pPr>
            <a:endParaRPr lang="en-US" sz="2000" b="1" u="sng">
              <a:solidFill>
                <a:srgbClr val="3B3B3A"/>
              </a:solidFill>
              <a:latin typeface="Whitney HTF Book"/>
              <a:ea typeface="Segoe UI"/>
              <a:cs typeface="Segoe UI"/>
            </a:endParaRPr>
          </a:p>
          <a:p>
            <a:pPr marL="0" marR="0" lvl="0" indent="0" algn="l" defTabSz="914400" rtl="0" eaLnBrk="1" fontAlgn="auto" latinLnBrk="0" hangingPunct="1">
              <a:lnSpc>
                <a:spcPts val="1725"/>
              </a:lnSpc>
              <a:spcBef>
                <a:spcPts val="0"/>
              </a:spcBef>
              <a:spcAft>
                <a:spcPts val="0"/>
              </a:spcAft>
              <a:buClrTx/>
              <a:buSzTx/>
              <a:buFont typeface="Arial" panose="020B0604020202020204" pitchFamily="34" charset="0"/>
              <a:buNone/>
              <a:tabLst/>
              <a:defRPr/>
            </a:pPr>
            <a:endParaRPr lang="en-US" sz="2000" b="1" i="0" u="sng" strike="noStrike" kern="1200" cap="none" spc="0" normalizeH="0" baseline="0" noProof="0">
              <a:ln>
                <a:noFill/>
              </a:ln>
              <a:solidFill>
                <a:srgbClr val="3B3B3A"/>
              </a:solidFill>
              <a:effectLst/>
              <a:uLnTx/>
              <a:uFillTx/>
              <a:latin typeface="Whitney HTF Book"/>
              <a:ea typeface="Segoe UI"/>
              <a:cs typeface="Segoe UI"/>
            </a:endParaRPr>
          </a:p>
          <a:p>
            <a:pPr marL="0" marR="0" lvl="0" indent="0" algn="l" defTabSz="914400" rtl="0" eaLnBrk="1" fontAlgn="auto" latinLnBrk="0" hangingPunct="1">
              <a:lnSpc>
                <a:spcPts val="1725"/>
              </a:lnSpc>
              <a:spcBef>
                <a:spcPts val="0"/>
              </a:spcBef>
              <a:spcAft>
                <a:spcPts val="0"/>
              </a:spcAft>
              <a:buClrTx/>
              <a:buSzTx/>
              <a:buFontTx/>
              <a:buNone/>
              <a:tabLst/>
              <a:defRPr/>
            </a:pPr>
            <a:r>
              <a:rPr kumimoji="0" lang="en-US" sz="2000" b="1" i="0" u="sng" strike="noStrike" kern="1200" cap="none" spc="0" normalizeH="0" baseline="0" noProof="0">
                <a:ln>
                  <a:noFill/>
                </a:ln>
                <a:solidFill>
                  <a:srgbClr val="3B3B3A"/>
                </a:solidFill>
                <a:effectLst/>
                <a:uLnTx/>
                <a:uFillTx/>
                <a:latin typeface="Whitney HTF Book"/>
                <a:ea typeface="Segoe UI"/>
                <a:cs typeface="Segoe UI"/>
              </a:rPr>
              <a:t>Market Stabilization Program</a:t>
            </a:r>
            <a:r>
              <a:rPr kumimoji="0" lang="en-US" sz="2000" b="0" i="0" u="none" strike="noStrike" kern="1200" cap="none" spc="0" normalizeH="0" baseline="0" noProof="0">
                <a:ln>
                  <a:noFill/>
                </a:ln>
                <a:solidFill>
                  <a:srgbClr val="3C3C3B"/>
                </a:solidFill>
                <a:effectLst/>
                <a:uLnTx/>
                <a:uFillTx/>
                <a:latin typeface="Whitney HTF Book"/>
                <a:ea typeface="Segoe UI"/>
                <a:cs typeface="Segoe UI"/>
              </a:rPr>
              <a:t>​</a:t>
            </a:r>
            <a:endParaRPr kumimoji="0" lang="en-US" sz="2000" b="0" i="0" u="none" strike="noStrike" kern="1200" cap="none" spc="0" normalizeH="0" baseline="0" noProof="0">
              <a:ln>
                <a:noFill/>
              </a:ln>
              <a:solidFill>
                <a:prstClr val="black"/>
              </a:solidFill>
              <a:effectLst/>
              <a:uLnTx/>
              <a:uFillTx/>
              <a:latin typeface="Whitney HTF Book"/>
              <a:ea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B"/>
              </a:solidFill>
              <a:effectLst/>
              <a:uLnTx/>
              <a:uFillTx/>
              <a:latin typeface="Whitney HTF Book"/>
              <a:ea typeface="Calibri" panose="020F0502020204030204"/>
              <a:cs typeface="Segoe UI"/>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a:ln>
                  <a:noFill/>
                </a:ln>
                <a:solidFill>
                  <a:srgbClr val="3C3C3B"/>
                </a:solidFill>
                <a:effectLst/>
                <a:uLnTx/>
                <a:uFillTx/>
                <a:latin typeface="Whitney HTF Book"/>
                <a:ea typeface="Calibri" panose="020F0502020204030204"/>
                <a:cs typeface="Segoe UI"/>
              </a:rPr>
              <a:t>State-Based Reinsurance Program: </a:t>
            </a:r>
            <a:endParaRPr kumimoji="0" lang="en-US" sz="1800" b="0" i="0" u="none" strike="noStrike" kern="1200" cap="none" spc="0" normalizeH="0" baseline="0" noProof="0">
              <a:ln>
                <a:noFill/>
              </a:ln>
              <a:solidFill>
                <a:srgbClr val="3C3C3B"/>
              </a:solidFill>
              <a:effectLst/>
              <a:uLnTx/>
              <a:uFillTx/>
              <a:latin typeface="Whitney HTF Book"/>
              <a:ea typeface="Calibri" panose="020F0502020204030204"/>
              <a:cs typeface="Segoe UI"/>
            </a:endParaRPr>
          </a:p>
          <a:p>
            <a:pPr marL="285750" marR="0" lvl="0" indent="-285750" algn="l" defTabSz="914400" rtl="0" eaLnBrk="1" fontAlgn="auto" latinLnBrk="0" hangingPunct="1">
              <a:lnSpc>
                <a:spcPts val="18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3C3C3B"/>
                </a:solidFill>
                <a:effectLst/>
                <a:uLnTx/>
                <a:uFillTx/>
                <a:latin typeface="Whitney HTF Book"/>
                <a:ea typeface="Calibri" panose="020F0502020204030204"/>
                <a:cs typeface="Calibri" panose="020F0502020204030204"/>
              </a:rPr>
              <a:t>Program guidance </a:t>
            </a:r>
            <a:r>
              <a:rPr kumimoji="0" lang="en-US" sz="1800" b="0" i="0" u="none" strike="noStrike" kern="1200" cap="none" spc="0" normalizeH="0" baseline="0" noProof="0">
                <a:ln>
                  <a:noFill/>
                </a:ln>
                <a:solidFill>
                  <a:prstClr val="black"/>
                </a:solidFill>
                <a:effectLst/>
                <a:uLnTx/>
                <a:uFillTx/>
                <a:latin typeface="Whitney HTF Book"/>
                <a:ea typeface="Calibri"/>
                <a:cs typeface="Calibri"/>
              </a:rPr>
              <a:t>in development</a:t>
            </a:r>
          </a:p>
          <a:p>
            <a:pPr marL="285750" marR="0" lvl="0" indent="-285750" algn="l" defTabSz="914400" rtl="0" eaLnBrk="1" fontAlgn="auto" latinLnBrk="0" hangingPunct="1">
              <a:lnSpc>
                <a:spcPts val="18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Whitney HTF Book"/>
                <a:ea typeface="Calibri"/>
                <a:cs typeface="Calibri"/>
              </a:rPr>
              <a:t>Webinar and individual carrier calls coming soon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ts val="18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Whitney HTF Book"/>
                <a:ea typeface="Calibri"/>
                <a:cs typeface="Calibri"/>
              </a:rPr>
              <a:t>Begin developing your teams to discuss </a:t>
            </a:r>
          </a:p>
          <a:p>
            <a:endParaRPr lang="en-US"/>
          </a:p>
        </p:txBody>
      </p:sp>
      <p:sp>
        <p:nvSpPr>
          <p:cNvPr id="3" name="Slide Number Placeholder 2">
            <a:extLst>
              <a:ext uri="{FF2B5EF4-FFF2-40B4-BE49-F238E27FC236}">
                <a16:creationId xmlns:a16="http://schemas.microsoft.com/office/drawing/2014/main" id="{B1E402C0-5296-0AB1-130B-DDAA354C1627}"/>
              </a:ext>
            </a:extLst>
          </p:cNvPr>
          <p:cNvSpPr>
            <a:spLocks noGrp="1"/>
          </p:cNvSpPr>
          <p:nvPr>
            <p:ph type="sldNum" sz="quarter" idx="12"/>
          </p:nvPr>
        </p:nvSpPr>
        <p:spPr/>
        <p:txBody>
          <a:bodyPr/>
          <a:lstStyle/>
          <a:p>
            <a:fld id="{E9C1D828-F931-464A-8E86-F9D742DA373F}" type="slidenum">
              <a:rPr lang="en-US" smtClean="0"/>
              <a:t>9</a:t>
            </a:fld>
            <a:endParaRPr lang="en-US"/>
          </a:p>
        </p:txBody>
      </p:sp>
      <p:sp>
        <p:nvSpPr>
          <p:cNvPr id="4" name="Title 3">
            <a:extLst>
              <a:ext uri="{FF2B5EF4-FFF2-40B4-BE49-F238E27FC236}">
                <a16:creationId xmlns:a16="http://schemas.microsoft.com/office/drawing/2014/main" id="{ED26DFA1-F1CA-E4EB-9D48-51E2D363D536}"/>
              </a:ext>
            </a:extLst>
          </p:cNvPr>
          <p:cNvSpPr>
            <a:spLocks noGrp="1"/>
          </p:cNvSpPr>
          <p:nvPr>
            <p:ph type="title"/>
          </p:nvPr>
        </p:nvSpPr>
        <p:spPr/>
        <p:txBody>
          <a:bodyPr/>
          <a:lstStyle/>
          <a:p>
            <a:r>
              <a:rPr lang="en-US"/>
              <a:t>Public Option </a:t>
            </a:r>
          </a:p>
        </p:txBody>
      </p:sp>
      <p:pic>
        <p:nvPicPr>
          <p:cNvPr id="5" name="Picture 4">
            <a:extLst>
              <a:ext uri="{FF2B5EF4-FFF2-40B4-BE49-F238E27FC236}">
                <a16:creationId xmlns:a16="http://schemas.microsoft.com/office/drawing/2014/main" id="{C7A36928-1649-FBA0-17C2-853A53636642}"/>
              </a:ext>
            </a:extLst>
          </p:cNvPr>
          <p:cNvPicPr>
            <a:picLocks noChangeAspect="1"/>
          </p:cNvPicPr>
          <p:nvPr/>
        </p:nvPicPr>
        <p:blipFill>
          <a:blip r:embed="rId3"/>
          <a:stretch>
            <a:fillRect/>
          </a:stretch>
        </p:blipFill>
        <p:spPr>
          <a:xfrm>
            <a:off x="10804939" y="140526"/>
            <a:ext cx="1083110" cy="1034181"/>
          </a:xfrm>
          <a:prstGeom prst="rect">
            <a:avLst/>
          </a:prstGeom>
        </p:spPr>
      </p:pic>
      <p:pic>
        <p:nvPicPr>
          <p:cNvPr id="7" name="Picture 6">
            <a:extLst>
              <a:ext uri="{FF2B5EF4-FFF2-40B4-BE49-F238E27FC236}">
                <a16:creationId xmlns:a16="http://schemas.microsoft.com/office/drawing/2014/main" id="{ACD703DB-0F6E-D0A5-E11F-C60B0B0708DB}"/>
              </a:ext>
            </a:extLst>
          </p:cNvPr>
          <p:cNvPicPr>
            <a:picLocks noChangeAspect="1"/>
          </p:cNvPicPr>
          <p:nvPr/>
        </p:nvPicPr>
        <p:blipFill>
          <a:blip r:embed="rId4"/>
          <a:stretch>
            <a:fillRect/>
          </a:stretch>
        </p:blipFill>
        <p:spPr>
          <a:xfrm>
            <a:off x="7493292" y="2842967"/>
            <a:ext cx="3581929" cy="1998716"/>
          </a:xfrm>
          <a:prstGeom prst="rect">
            <a:avLst/>
          </a:prstGeom>
        </p:spPr>
      </p:pic>
      <p:pic>
        <p:nvPicPr>
          <p:cNvPr id="6" name="Picture 5">
            <a:extLst>
              <a:ext uri="{FF2B5EF4-FFF2-40B4-BE49-F238E27FC236}">
                <a16:creationId xmlns:a16="http://schemas.microsoft.com/office/drawing/2014/main" id="{8A331A1E-FBBB-51A4-F732-F931F3B1A044}"/>
              </a:ext>
            </a:extLst>
          </p:cNvPr>
          <p:cNvPicPr>
            <a:picLocks noChangeAspect="1"/>
          </p:cNvPicPr>
          <p:nvPr/>
        </p:nvPicPr>
        <p:blipFill>
          <a:blip r:embed="rId5"/>
          <a:stretch>
            <a:fillRect/>
          </a:stretch>
        </p:blipFill>
        <p:spPr>
          <a:xfrm>
            <a:off x="2077085" y="2290763"/>
            <a:ext cx="2876550" cy="2276475"/>
          </a:xfrm>
          <a:prstGeom prst="rect">
            <a:avLst/>
          </a:prstGeom>
        </p:spPr>
      </p:pic>
    </p:spTree>
    <p:extLst>
      <p:ext uri="{BB962C8B-B14F-4D97-AF65-F5344CB8AC3E}">
        <p14:creationId xmlns:p14="http://schemas.microsoft.com/office/powerpoint/2010/main" val="3791344957"/>
      </p:ext>
    </p:extLst>
  </p:cSld>
  <p:clrMapOvr>
    <a:masterClrMapping/>
  </p:clrMapOvr>
</p:sld>
</file>

<file path=ppt/theme/theme1.xml><?xml version="1.0" encoding="utf-8"?>
<a:theme xmlns:a="http://schemas.openxmlformats.org/drawingml/2006/main" name="DHHS_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dirty="0" smtClean="0"/>
        </a:defPPr>
      </a:lstStyle>
    </a:txDef>
  </a:objectDefaults>
  <a:extraClrSchemeLst/>
  <a:extLst>
    <a:ext uri="{05A4C25C-085E-4340-85A3-A5531E510DB2}">
      <thm15:themeFamily xmlns:thm15="http://schemas.microsoft.com/office/thememl/2012/main" name="DHHS_PPTX_Template.potx" id="{8A340BC0-9EE6-4FA1-812E-6366707CC275}" vid="{D1B5B7EF-1525-417D-A6A4-70A9B68C7CE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2F7547D43A3C45854C3236657F025F" ma:contentTypeVersion="12" ma:contentTypeDescription="Create a new document." ma:contentTypeScope="" ma:versionID="5ec857fff78e0684a0ee4bae3d1bd735">
  <xsd:schema xmlns:xsd="http://www.w3.org/2001/XMLSchema" xmlns:xs="http://www.w3.org/2001/XMLSchema" xmlns:p="http://schemas.microsoft.com/office/2006/metadata/properties" xmlns:ns2="182a4cf5-f6d1-4ee1-8f26-e25159163b17" xmlns:ns3="93ffca16-c516-4e0c-aa3f-be54a0f0a22e" targetNamespace="http://schemas.microsoft.com/office/2006/metadata/properties" ma:root="true" ma:fieldsID="a5bfbeb7de83b82ad6acd89510d22958" ns2:_="" ns3:_="">
    <xsd:import namespace="182a4cf5-f6d1-4ee1-8f26-e25159163b17"/>
    <xsd:import namespace="93ffca16-c516-4e0c-aa3f-be54a0f0a2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2a4cf5-f6d1-4ee1-8f26-e25159163b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13bb73f-e2d2-482b-8e61-3bf6a9fa62f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ffca16-c516-4e0c-aa3f-be54a0f0a22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29195e7-5f79-4730-b254-3d97ff41e0e5}" ma:internalName="TaxCatchAll" ma:showField="CatchAllData" ma:web="93ffca16-c516-4e0c-aa3f-be54a0f0a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3ffca16-c516-4e0c-aa3f-be54a0f0a22e" xsi:nil="true"/>
    <lcf76f155ced4ddcb4097134ff3c332f xmlns="182a4cf5-f6d1-4ee1-8f26-e25159163b1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BC58BC-4275-4396-8143-7C646324F750}">
  <ds:schemaRefs>
    <ds:schemaRef ds:uri="http://schemas.microsoft.com/sharepoint/v3/contenttype/forms"/>
  </ds:schemaRefs>
</ds:datastoreItem>
</file>

<file path=customXml/itemProps2.xml><?xml version="1.0" encoding="utf-8"?>
<ds:datastoreItem xmlns:ds="http://schemas.openxmlformats.org/officeDocument/2006/customXml" ds:itemID="{EBC6E279-DD2D-4FC7-8BD8-53297B00F095}">
  <ds:schemaRefs>
    <ds:schemaRef ds:uri="182a4cf5-f6d1-4ee1-8f26-e25159163b17"/>
    <ds:schemaRef ds:uri="93ffca16-c516-4e0c-aa3f-be54a0f0a2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32DF706-5005-4D7D-A601-65A623E6C464}">
  <ds:schemaRefs>
    <ds:schemaRef ds:uri="http://schemas.microsoft.com/office/2006/documentManagement/types"/>
    <ds:schemaRef ds:uri="182a4cf5-f6d1-4ee1-8f26-e25159163b17"/>
    <ds:schemaRef ds:uri="http://purl.org/dc/terms/"/>
    <ds:schemaRef ds:uri="http://schemas.microsoft.com/office/infopath/2007/PartnerControls"/>
    <ds:schemaRef ds:uri="http://schemas.microsoft.com/office/2006/metadata/properties"/>
    <ds:schemaRef ds:uri="http://purl.org/dc/dcmitype/"/>
    <ds:schemaRef ds:uri="http://purl.org/dc/elements/1.1/"/>
    <ds:schemaRef ds:uri="http://schemas.openxmlformats.org/package/2006/metadata/core-properties"/>
    <ds:schemaRef ds:uri="93ffca16-c516-4e0c-aa3f-be54a0f0a22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NVHA_PPTX_Template</Template>
  <TotalTime>0</TotalTime>
  <Words>1158</Words>
  <Application>Microsoft Office PowerPoint</Application>
  <PresentationFormat>Widescreen</PresentationFormat>
  <Paragraphs>183</Paragraphs>
  <Slides>13</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Aptos</vt:lpstr>
      <vt:lpstr>Aptos Display</vt:lpstr>
      <vt:lpstr>Arial</vt:lpstr>
      <vt:lpstr>Arial,Sans-Serif</vt:lpstr>
      <vt:lpstr>Calibri</vt:lpstr>
      <vt:lpstr>Segoe UI</vt:lpstr>
      <vt:lpstr>Times New Roman</vt:lpstr>
      <vt:lpstr>Whitney HTF Book</vt:lpstr>
      <vt:lpstr>DHHS_Master</vt:lpstr>
      <vt:lpstr>Custom Design</vt:lpstr>
      <vt:lpstr>Division of Consumer Health Services Silver State Health Insurance Exchange</vt:lpstr>
      <vt:lpstr>Agenda</vt:lpstr>
      <vt:lpstr>Introductions</vt:lpstr>
      <vt:lpstr>Six Month Look-Ahead</vt:lpstr>
      <vt:lpstr>Six Month Look-Ahead, cont’d</vt:lpstr>
      <vt:lpstr>PY2026 Enrollment Update All Enrollees – All Counties</vt:lpstr>
      <vt:lpstr>PY2026 Enrollment Update Health Enrollees – All Counties</vt:lpstr>
      <vt:lpstr>PY2026 Enrollment Update Dental Enrollees – All Counties</vt:lpstr>
      <vt:lpstr>Public Option </vt:lpstr>
      <vt:lpstr>PY27 NBPP Updates</vt:lpstr>
      <vt:lpstr>Plan Certification Update</vt:lpstr>
      <vt:lpstr>April RCNI Submission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Joseph Filippi</dc:creator>
  <cp:lastModifiedBy>Max Borgman</cp:lastModifiedBy>
  <cp:revision>1</cp:revision>
  <dcterms:created xsi:type="dcterms:W3CDTF">2026-03-18T16:14:30Z</dcterms:created>
  <dcterms:modified xsi:type="dcterms:W3CDTF">2026-04-14T17:49:39Z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0x0101007C2F7547D43A3C45854C3236657F025F</vt:lpwstr>
  </property>
  <property fmtid="{D5CDD505-2E9C-101B-9397-08002B2CF9AE}" pid="3" name="MediaServiceImageTags">
    <vt:lpwstr/>
  </property>
</Properties>
</file>